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72" r:id="rId3"/>
    <p:sldId id="271" r:id="rId4"/>
    <p:sldId id="257" r:id="rId5"/>
    <p:sldId id="260" r:id="rId6"/>
    <p:sldId id="261" r:id="rId7"/>
    <p:sldId id="262" r:id="rId8"/>
    <p:sldId id="258" r:id="rId9"/>
    <p:sldId id="273" r:id="rId10"/>
    <p:sldId id="259" r:id="rId11"/>
    <p:sldId id="274" r:id="rId12"/>
    <p:sldId id="263" r:id="rId13"/>
    <p:sldId id="264" r:id="rId14"/>
    <p:sldId id="265" r:id="rId15"/>
    <p:sldId id="275" r:id="rId16"/>
    <p:sldId id="266" r:id="rId17"/>
    <p:sldId id="267" r:id="rId18"/>
    <p:sldId id="268" r:id="rId19"/>
    <p:sldId id="270"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30"/>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DBF65-C17B-5849-9BAC-6D26AA1FBD22}" v="101" dt="2024-05-15T12:06:38.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B9C9D-B96F-4D7B-90B9-02F34996F8B9}" type="datetimeFigureOut">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A8CE5-D0B9-44FB-A414-5DDB49DD851D}" type="slidenum">
              <a:t>‹#›</a:t>
            </a:fld>
            <a:endParaRPr lang="en-US"/>
          </a:p>
        </p:txBody>
      </p:sp>
    </p:spTree>
    <p:extLst>
      <p:ext uri="{BB962C8B-B14F-4D97-AF65-F5344CB8AC3E}">
        <p14:creationId xmlns:p14="http://schemas.microsoft.com/office/powerpoint/2010/main" val="112507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(Intended majors are on the next slide)</a:t>
            </a:r>
          </a:p>
        </p:txBody>
      </p:sp>
      <p:sp>
        <p:nvSpPr>
          <p:cNvPr id="4" name="Slide Number Placeholder 3"/>
          <p:cNvSpPr>
            <a:spLocks noGrp="1"/>
          </p:cNvSpPr>
          <p:nvPr>
            <p:ph type="sldNum" sz="quarter" idx="5"/>
          </p:nvPr>
        </p:nvSpPr>
        <p:spPr/>
        <p:txBody>
          <a:bodyPr/>
          <a:lstStyle/>
          <a:p>
            <a:fld id="{A98A8CE5-D0B9-44FB-A414-5DDB49DD851D}" type="slidenum">
              <a:t>1</a:t>
            </a:fld>
            <a:endParaRPr lang="en-US"/>
          </a:p>
        </p:txBody>
      </p:sp>
    </p:spTree>
    <p:extLst>
      <p:ext uri="{BB962C8B-B14F-4D97-AF65-F5344CB8AC3E}">
        <p14:creationId xmlns:p14="http://schemas.microsoft.com/office/powerpoint/2010/main" val="28217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Once we knew that a physical aid for learning guitar would be popular, we conducted market research to find existing designs.</a:t>
            </a:r>
          </a:p>
          <a:p>
            <a:endParaRPr lang="en-US" dirty="0">
              <a:cs typeface="Calibri"/>
            </a:endParaRPr>
          </a:p>
          <a:p>
            <a:r>
              <a:rPr lang="en-US" dirty="0">
                <a:cs typeface="Calibri"/>
              </a:rPr>
              <a:t>(First animation) Some products we found do not attach to the guitar, such as the device in the upper left.</a:t>
            </a:r>
            <a:endParaRPr lang="en-US" dirty="0"/>
          </a:p>
          <a:p>
            <a:endParaRPr lang="en-US" dirty="0">
              <a:cs typeface="Calibri"/>
            </a:endParaRPr>
          </a:p>
          <a:p>
            <a:r>
              <a:rPr lang="en-US" dirty="0">
                <a:cs typeface="Calibri"/>
              </a:rPr>
              <a:t>(Second animation) In the upper right, another product we found required attaching paper chord diagrams to the guitar neck.</a:t>
            </a:r>
          </a:p>
          <a:p>
            <a:r>
              <a:rPr lang="en-US" dirty="0">
                <a:cs typeface="Calibri"/>
              </a:rPr>
              <a:t>However, this makes it difficult to switch between multiple chords.</a:t>
            </a:r>
          </a:p>
          <a:p>
            <a:endParaRPr lang="en-US" dirty="0">
              <a:cs typeface="Calibri"/>
            </a:endParaRPr>
          </a:p>
          <a:p>
            <a:r>
              <a:rPr lang="en-US" dirty="0">
                <a:cs typeface="Calibri"/>
              </a:rPr>
              <a:t>(Third animation) And the product in the bottom center is a device that uses small lights, or LEDs, to display positions for finger placement. The issue with this product is that it requires taking the strings off of the guitar, and using permanent adhesive to attach the device to a guitar. This could damage the guitar, which is not an option.</a:t>
            </a:r>
          </a:p>
        </p:txBody>
      </p:sp>
      <p:sp>
        <p:nvSpPr>
          <p:cNvPr id="4" name="Slide Number Placeholder 3"/>
          <p:cNvSpPr>
            <a:spLocks noGrp="1"/>
          </p:cNvSpPr>
          <p:nvPr>
            <p:ph type="sldNum" sz="quarter" idx="5"/>
          </p:nvPr>
        </p:nvSpPr>
        <p:spPr/>
        <p:txBody>
          <a:bodyPr/>
          <a:lstStyle/>
          <a:p>
            <a:fld id="{A98A8CE5-D0B9-44FB-A414-5DDB49DD851D}" type="slidenum">
              <a:t>10</a:t>
            </a:fld>
            <a:endParaRPr lang="en-US"/>
          </a:p>
        </p:txBody>
      </p:sp>
    </p:spTree>
    <p:extLst>
      <p:ext uri="{BB962C8B-B14F-4D97-AF65-F5344CB8AC3E}">
        <p14:creationId xmlns:p14="http://schemas.microsoft.com/office/powerpoint/2010/main" val="2422275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(9 animations)</a:t>
            </a:r>
          </a:p>
          <a:p>
            <a:r>
              <a:rPr lang="en-US" dirty="0">
                <a:ea typeface="Calibri"/>
                <a:cs typeface="Calibri"/>
              </a:rPr>
              <a:t>So we made multiple concept sketches for designs that could possibly solve this problem.</a:t>
            </a:r>
          </a:p>
          <a:p>
            <a:endParaRPr lang="en-US" dirty="0">
              <a:ea typeface="Calibri"/>
              <a:cs typeface="Calibri"/>
            </a:endParaRPr>
          </a:p>
          <a:p>
            <a:r>
              <a:rPr lang="en-US" dirty="0">
                <a:ea typeface="Calibri"/>
                <a:cs typeface="Calibri"/>
              </a:rPr>
              <a:t>We ended up deciding on these 3.</a:t>
            </a:r>
          </a:p>
          <a:p>
            <a:endParaRPr lang="en-US" dirty="0">
              <a:ea typeface="Calibri"/>
              <a:cs typeface="Calibri"/>
            </a:endParaRPr>
          </a:p>
          <a:p>
            <a:r>
              <a:rPr lang="en-US" dirty="0">
                <a:ea typeface="Calibri"/>
                <a:cs typeface="Calibri"/>
              </a:rPr>
              <a:t>Then, we surveyed 20 individuals as out these Ideas to determine where to go next. </a:t>
            </a:r>
          </a:p>
        </p:txBody>
      </p:sp>
      <p:sp>
        <p:nvSpPr>
          <p:cNvPr id="4" name="Slide Number Placeholder 3"/>
          <p:cNvSpPr>
            <a:spLocks noGrp="1"/>
          </p:cNvSpPr>
          <p:nvPr>
            <p:ph type="sldNum" sz="quarter" idx="5"/>
          </p:nvPr>
        </p:nvSpPr>
        <p:spPr/>
        <p:txBody>
          <a:bodyPr/>
          <a:lstStyle/>
          <a:p>
            <a:fld id="{A98A8CE5-D0B9-44FB-A414-5DDB49DD851D}" type="slidenum">
              <a:rPr lang="en-US"/>
              <a:t>11</a:t>
            </a:fld>
            <a:endParaRPr lang="en-US"/>
          </a:p>
        </p:txBody>
      </p:sp>
    </p:spTree>
    <p:extLst>
      <p:ext uri="{BB962C8B-B14F-4D97-AF65-F5344CB8AC3E}">
        <p14:creationId xmlns:p14="http://schemas.microsoft.com/office/powerpoint/2010/main" val="2038667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we came up with the "Chordinator," a device that simply clips onto the neck and body of the guitar. The Chordinator does not require any modifications to the guitar, and lets you load songs of your choosing onto it.</a:t>
            </a:r>
          </a:p>
          <a:p>
            <a:endParaRPr lang="en-US" dirty="0">
              <a:cs typeface="Calibri"/>
            </a:endParaRPr>
          </a:p>
          <a:p>
            <a:r>
              <a:rPr lang="en-US" dirty="0">
                <a:cs typeface="Calibri"/>
              </a:rPr>
              <a:t>But how does this work? (next slide)</a:t>
            </a:r>
          </a:p>
        </p:txBody>
      </p:sp>
      <p:sp>
        <p:nvSpPr>
          <p:cNvPr id="4" name="Slide Number Placeholder 3"/>
          <p:cNvSpPr>
            <a:spLocks noGrp="1"/>
          </p:cNvSpPr>
          <p:nvPr>
            <p:ph type="sldNum" sz="quarter" idx="5"/>
          </p:nvPr>
        </p:nvSpPr>
        <p:spPr/>
        <p:txBody>
          <a:bodyPr/>
          <a:lstStyle/>
          <a:p>
            <a:fld id="{A98A8CE5-D0B9-44FB-A414-5DDB49DD851D}" type="slidenum">
              <a:rPr lang="en-US"/>
              <a:t>12</a:t>
            </a:fld>
            <a:endParaRPr lang="en-US"/>
          </a:p>
        </p:txBody>
      </p:sp>
    </p:spTree>
    <p:extLst>
      <p:ext uri="{BB962C8B-B14F-4D97-AF65-F5344CB8AC3E}">
        <p14:creationId xmlns:p14="http://schemas.microsoft.com/office/powerpoint/2010/main" val="3585761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matrix of LED lights is attached next to the neck, or top portion, of the guitar. Corresponding lights will light up according necessary finger positions.</a:t>
            </a:r>
          </a:p>
          <a:p>
            <a:endParaRPr lang="en-US" dirty="0">
              <a:cs typeface="Calibri"/>
            </a:endParaRPr>
          </a:p>
          <a:p>
            <a:r>
              <a:rPr lang="en-US" dirty="0">
                <a:cs typeface="Calibri"/>
              </a:rPr>
              <a:t>The colors on the display represent different fingers to use, and which strings to strum.</a:t>
            </a:r>
          </a:p>
          <a:p>
            <a:endParaRPr lang="en-US" dirty="0"/>
          </a:p>
          <a:p>
            <a:r>
              <a:rPr lang="en-US" dirty="0">
                <a:cs typeface="Calibri" panose="020F0502020204030204"/>
              </a:rPr>
              <a:t>(OLED display is on the next slide)</a:t>
            </a:r>
          </a:p>
        </p:txBody>
      </p:sp>
      <p:sp>
        <p:nvSpPr>
          <p:cNvPr id="4" name="Slide Number Placeholder 3"/>
          <p:cNvSpPr>
            <a:spLocks noGrp="1"/>
          </p:cNvSpPr>
          <p:nvPr>
            <p:ph type="sldNum" sz="quarter" idx="5"/>
          </p:nvPr>
        </p:nvSpPr>
        <p:spPr/>
        <p:txBody>
          <a:bodyPr/>
          <a:lstStyle/>
          <a:p>
            <a:fld id="{A98A8CE5-D0B9-44FB-A414-5DDB49DD851D}" type="slidenum">
              <a:rPr lang="en-US"/>
              <a:t>13</a:t>
            </a:fld>
            <a:endParaRPr lang="en-US"/>
          </a:p>
        </p:txBody>
      </p:sp>
    </p:spTree>
    <p:extLst>
      <p:ext uri="{BB962C8B-B14F-4D97-AF65-F5344CB8AC3E}">
        <p14:creationId xmlns:p14="http://schemas.microsoft.com/office/powerpoint/2010/main" val="249691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this, there is a high-contrast display clipped to the body of the guitar that displays the chord name.</a:t>
            </a:r>
          </a:p>
          <a:p>
            <a:endParaRPr lang="en-US" dirty="0"/>
          </a:p>
          <a:p>
            <a:r>
              <a:rPr lang="en-US" dirty="0"/>
              <a:t>The Chordinator is aimed to take all the frustration out of learning to play guitar, so you can get right to learning chords without wondering about chord diagrams.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98A8CE5-D0B9-44FB-A414-5DDB49DD851D}" type="slidenum">
              <a:rPr lang="en-US"/>
              <a:t>14</a:t>
            </a:fld>
            <a:endParaRPr lang="en-US"/>
          </a:p>
        </p:txBody>
      </p:sp>
    </p:spTree>
    <p:extLst>
      <p:ext uri="{BB962C8B-B14F-4D97-AF65-F5344CB8AC3E}">
        <p14:creationId xmlns:p14="http://schemas.microsoft.com/office/powerpoint/2010/main" val="2160546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(DEMONSTRATION)</a:t>
            </a:r>
          </a:p>
          <a:p>
            <a:endParaRPr lang="en-US" dirty="0"/>
          </a:p>
        </p:txBody>
      </p:sp>
      <p:sp>
        <p:nvSpPr>
          <p:cNvPr id="4" name="Slide Number Placeholder 3"/>
          <p:cNvSpPr>
            <a:spLocks noGrp="1"/>
          </p:cNvSpPr>
          <p:nvPr>
            <p:ph type="sldNum" sz="quarter" idx="5"/>
          </p:nvPr>
        </p:nvSpPr>
        <p:spPr/>
        <p:txBody>
          <a:bodyPr/>
          <a:lstStyle/>
          <a:p>
            <a:fld id="{A98A8CE5-D0B9-44FB-A414-5DDB49DD851D}" type="slidenum">
              <a:rPr lang="en-US" smtClean="0"/>
              <a:t>15</a:t>
            </a:fld>
            <a:endParaRPr lang="en-US"/>
          </a:p>
        </p:txBody>
      </p:sp>
    </p:spTree>
    <p:extLst>
      <p:ext uri="{BB962C8B-B14F-4D97-AF65-F5344CB8AC3E}">
        <p14:creationId xmlns:p14="http://schemas.microsoft.com/office/powerpoint/2010/main" val="3704211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used Computer Aided Design (CAD) software called Autodesk Fusion 360 to design the case of the Chordinator, and used a 3D printer to accurately and easily produce our design.</a:t>
            </a:r>
          </a:p>
        </p:txBody>
      </p:sp>
      <p:sp>
        <p:nvSpPr>
          <p:cNvPr id="4" name="Slide Number Placeholder 3"/>
          <p:cNvSpPr>
            <a:spLocks noGrp="1"/>
          </p:cNvSpPr>
          <p:nvPr>
            <p:ph type="sldNum" sz="quarter" idx="5"/>
          </p:nvPr>
        </p:nvSpPr>
        <p:spPr/>
        <p:txBody>
          <a:bodyPr/>
          <a:lstStyle/>
          <a:p>
            <a:fld id="{A98A8CE5-D0B9-44FB-A414-5DDB49DD851D}" type="slidenum">
              <a:rPr lang="en-US"/>
              <a:t>16</a:t>
            </a:fld>
            <a:endParaRPr lang="en-US"/>
          </a:p>
        </p:txBody>
      </p:sp>
    </p:spTree>
    <p:extLst>
      <p:ext uri="{BB962C8B-B14F-4D97-AF65-F5344CB8AC3E}">
        <p14:creationId xmlns:p14="http://schemas.microsoft.com/office/powerpoint/2010/main" val="361117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software side of the Chordinator, a small computer called a Raspberry Pi uses data from a popular guitar song website called Ultimate Guitar. This process is called "web scraping," and gives the Chordinator access to over 500,000 songs. This data is then interpreted as chord names which are then converted to finger positions to be shown on the LED lights. Also, the chord name is shown on the display attached to the guitar body.</a:t>
            </a:r>
          </a:p>
          <a:p>
            <a:endParaRPr lang="en-US" dirty="0">
              <a:cs typeface="Calibri"/>
            </a:endParaRPr>
          </a:p>
          <a:p>
            <a:r>
              <a:rPr lang="en-US" dirty="0">
                <a:cs typeface="Calibri"/>
              </a:rPr>
              <a:t>For all of this to work, a powerful programming language called "Python" was used to program the computer with a custom-built program for getting song data. All of the software is free and open-source, so no sneaky payments or monthly subscriptions are necessary.</a:t>
            </a:r>
          </a:p>
        </p:txBody>
      </p:sp>
      <p:sp>
        <p:nvSpPr>
          <p:cNvPr id="4" name="Slide Number Placeholder 3"/>
          <p:cNvSpPr>
            <a:spLocks noGrp="1"/>
          </p:cNvSpPr>
          <p:nvPr>
            <p:ph type="sldNum" sz="quarter" idx="5"/>
          </p:nvPr>
        </p:nvSpPr>
        <p:spPr/>
        <p:txBody>
          <a:bodyPr/>
          <a:lstStyle/>
          <a:p>
            <a:fld id="{A98A8CE5-D0B9-44FB-A414-5DDB49DD851D}" type="slidenum">
              <a:rPr lang="en-US"/>
              <a:t>17</a:t>
            </a:fld>
            <a:endParaRPr lang="en-US"/>
          </a:p>
        </p:txBody>
      </p:sp>
    </p:spTree>
    <p:extLst>
      <p:ext uri="{BB962C8B-B14F-4D97-AF65-F5344CB8AC3E}">
        <p14:creationId xmlns:p14="http://schemas.microsoft.com/office/powerpoint/2010/main" val="3776489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During the course of this project, we learned how to decide upon a design based on user data and design an effective prototype.</a:t>
            </a:r>
          </a:p>
          <a:p>
            <a:r>
              <a:rPr lang="en-US" dirty="0">
                <a:cs typeface="Calibri"/>
              </a:rPr>
              <a:t>We also learned how to redesign and incorporate tolerances, and program a web scraper.</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98A8CE5-D0B9-44FB-A414-5DDB49DD851D}" type="slidenum">
              <a:rPr lang="en-US"/>
              <a:t>18</a:t>
            </a:fld>
            <a:endParaRPr lang="en-US"/>
          </a:p>
        </p:txBody>
      </p:sp>
    </p:spTree>
    <p:extLst>
      <p:ext uri="{BB962C8B-B14F-4D97-AF65-F5344CB8AC3E}">
        <p14:creationId xmlns:p14="http://schemas.microsoft.com/office/powerpoint/2010/main" val="291629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We would like to take a moment to thank everyone who supported us along the way.</a:t>
            </a:r>
          </a:p>
          <a:p>
            <a:r>
              <a:rPr lang="en-US" dirty="0">
                <a:cs typeface="Calibri"/>
              </a:rPr>
              <a:t>Thank you to</a:t>
            </a:r>
          </a:p>
          <a:p>
            <a:pPr marL="171450" indent="-171450">
              <a:buFont typeface="Arial"/>
              <a:buChar char="•"/>
            </a:pPr>
            <a:r>
              <a:rPr lang="en-US" dirty="0">
                <a:cs typeface="Calibri"/>
              </a:rPr>
              <a:t>Our absolutely amazing engineering teacher, Mrs. </a:t>
            </a:r>
            <a:r>
              <a:rPr lang="en-US" dirty="0" err="1">
                <a:cs typeface="Calibri"/>
              </a:rPr>
              <a:t>Zienty</a:t>
            </a:r>
            <a:r>
              <a:rPr lang="en-US" dirty="0">
                <a:cs typeface="Calibri"/>
              </a:rPr>
              <a:t>, for providing us the knowledge, support, and resources necessary to complete this project.</a:t>
            </a:r>
          </a:p>
          <a:p>
            <a:pPr marL="171450" indent="-171450">
              <a:buFont typeface="Arial"/>
              <a:buChar char="•"/>
            </a:pPr>
            <a:r>
              <a:rPr lang="en-US" dirty="0">
                <a:cs typeface="Calibri"/>
              </a:rPr>
              <a:t>Mrs. Sangwan and Mrs. Gallo for teaching us about other fields of engineering and teaching us new skills.</a:t>
            </a:r>
          </a:p>
          <a:p>
            <a:pPr marL="171450" indent="-171450">
              <a:buFont typeface="Arial"/>
              <a:buChar char="•"/>
            </a:pPr>
            <a:r>
              <a:rPr lang="en-US" dirty="0">
                <a:cs typeface="Calibri"/>
              </a:rPr>
              <a:t>Our wonderful mentor, Mr. Czar Domingo, who is an Aerospace Technology Software Engineer at NASA Wallops Flight Facility. He helped to advise us on our project. With his experience in software validation, he helped to find possible issues such as viewing angle and cable management before they could occur.</a:t>
            </a:r>
          </a:p>
          <a:p>
            <a:pPr marL="171450" indent="-171450">
              <a:buFont typeface="Arial"/>
              <a:buChar char="•"/>
            </a:pPr>
            <a:r>
              <a:rPr lang="en-US" dirty="0">
                <a:cs typeface="Calibri"/>
              </a:rPr>
              <a:t>Mr. Hughes, a guitar teacher at Stephen Decatur Middle School for distributing the survey among his students.</a:t>
            </a:r>
          </a:p>
          <a:p>
            <a:pPr marL="171450" indent="-171450">
              <a:buFont typeface="Arial"/>
              <a:buChar char="•"/>
            </a:pPr>
            <a:r>
              <a:rPr lang="en-US" dirty="0">
                <a:cs typeface="Calibri"/>
              </a:rPr>
              <a:t>All of the survey respondents.</a:t>
            </a:r>
          </a:p>
        </p:txBody>
      </p:sp>
      <p:sp>
        <p:nvSpPr>
          <p:cNvPr id="4" name="Slide Number Placeholder 3"/>
          <p:cNvSpPr>
            <a:spLocks noGrp="1"/>
          </p:cNvSpPr>
          <p:nvPr>
            <p:ph type="sldNum" sz="quarter" idx="5"/>
          </p:nvPr>
        </p:nvSpPr>
        <p:spPr/>
        <p:txBody>
          <a:bodyPr/>
          <a:lstStyle/>
          <a:p>
            <a:fld id="{A98A8CE5-D0B9-44FB-A414-5DDB49DD851D}" type="slidenum">
              <a:rPr lang="en-US"/>
              <a:t>19</a:t>
            </a:fld>
            <a:endParaRPr lang="en-US"/>
          </a:p>
        </p:txBody>
      </p:sp>
    </p:spTree>
    <p:extLst>
      <p:ext uri="{BB962C8B-B14F-4D97-AF65-F5344CB8AC3E}">
        <p14:creationId xmlns:p14="http://schemas.microsoft.com/office/powerpoint/2010/main" val="409281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Intended majors</a:t>
            </a:r>
          </a:p>
          <a:p>
            <a:r>
              <a:rPr lang="en-US" dirty="0">
                <a:cs typeface="Calibri"/>
              </a:rPr>
              <a:t>Ethan:</a:t>
            </a:r>
          </a:p>
          <a:p>
            <a:r>
              <a:rPr lang="en-US" dirty="0">
                <a:cs typeface="Calibri"/>
              </a:rPr>
              <a:t>Logan:</a:t>
            </a:r>
          </a:p>
          <a:p>
            <a:r>
              <a:rPr lang="en-US" dirty="0">
                <a:cs typeface="Calibri"/>
              </a:rPr>
              <a:t>Benny: Undecided, but likely engineering or computer science related</a:t>
            </a:r>
            <a:endParaRPr lang="en-US" dirty="0"/>
          </a:p>
        </p:txBody>
      </p:sp>
      <p:sp>
        <p:nvSpPr>
          <p:cNvPr id="4" name="Slide Number Placeholder 3"/>
          <p:cNvSpPr>
            <a:spLocks noGrp="1"/>
          </p:cNvSpPr>
          <p:nvPr>
            <p:ph type="sldNum" sz="quarter" idx="5"/>
          </p:nvPr>
        </p:nvSpPr>
        <p:spPr/>
        <p:txBody>
          <a:bodyPr/>
          <a:lstStyle/>
          <a:p>
            <a:fld id="{A98A8CE5-D0B9-44FB-A414-5DDB49DD851D}" type="slidenum">
              <a:rPr lang="en-US" smtClean="0"/>
              <a:t>2</a:t>
            </a:fld>
            <a:endParaRPr lang="en-US"/>
          </a:p>
        </p:txBody>
      </p:sp>
    </p:spTree>
    <p:extLst>
      <p:ext uri="{BB962C8B-B14F-4D97-AF65-F5344CB8AC3E}">
        <p14:creationId xmlns:p14="http://schemas.microsoft.com/office/powerpoint/2010/main" val="2873692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Questions?</a:t>
            </a:r>
          </a:p>
        </p:txBody>
      </p:sp>
      <p:sp>
        <p:nvSpPr>
          <p:cNvPr id="4" name="Slide Number Placeholder 3"/>
          <p:cNvSpPr>
            <a:spLocks noGrp="1"/>
          </p:cNvSpPr>
          <p:nvPr>
            <p:ph type="sldNum" sz="quarter" idx="5"/>
          </p:nvPr>
        </p:nvSpPr>
        <p:spPr/>
        <p:txBody>
          <a:bodyPr/>
          <a:lstStyle/>
          <a:p>
            <a:fld id="{A98A8CE5-D0B9-44FB-A414-5DDB49DD851D}" type="slidenum">
              <a:rPr lang="en-US"/>
              <a:t>20</a:t>
            </a:fld>
            <a:endParaRPr lang="en-US"/>
          </a:p>
        </p:txBody>
      </p:sp>
    </p:spTree>
    <p:extLst>
      <p:ext uri="{BB962C8B-B14F-4D97-AF65-F5344CB8AC3E}">
        <p14:creationId xmlns:p14="http://schemas.microsoft.com/office/powerpoint/2010/main" val="273409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had many ideas for which problems to solve. In fact, we had over 50 ideas for problems to solve and inventions to make.</a:t>
            </a:r>
          </a:p>
          <a:p>
            <a:endParaRPr lang="en-US" dirty="0"/>
          </a:p>
          <a:p>
            <a:r>
              <a:rPr lang="en-US" dirty="0"/>
              <a:t>To narrow down this list, we took out ideas that would not impact enough people or were not feasible for this class.</a:t>
            </a:r>
          </a:p>
          <a:p>
            <a:endParaRPr lang="en-US" dirty="0"/>
          </a:p>
          <a:p>
            <a:r>
              <a:rPr lang="en-US" dirty="0"/>
              <a:t>After that, we made a decision matrix, which is a chart where ideas are ranked based on certain criteria they should fulfill. Criteria included demand, real world impact, and feasibility.</a:t>
            </a:r>
          </a:p>
          <a:p>
            <a:endParaRPr lang="en-US" dirty="0"/>
          </a:p>
          <a:p>
            <a:r>
              <a:rPr lang="en-US" dirty="0"/>
              <a:t>From the decision matrix, we found that making learning to play guitar easier would have a high real-world impact, and could be designed and constructed effectively within our semester.</a:t>
            </a:r>
          </a:p>
        </p:txBody>
      </p:sp>
      <p:sp>
        <p:nvSpPr>
          <p:cNvPr id="4" name="Slide Number Placeholder 3"/>
          <p:cNvSpPr>
            <a:spLocks noGrp="1"/>
          </p:cNvSpPr>
          <p:nvPr>
            <p:ph type="sldNum" sz="quarter" idx="5"/>
          </p:nvPr>
        </p:nvSpPr>
        <p:spPr/>
        <p:txBody>
          <a:bodyPr/>
          <a:lstStyle/>
          <a:p>
            <a:fld id="{A98A8CE5-D0B9-44FB-A414-5DDB49DD851D}" type="slidenum">
              <a:rPr lang="en-US" smtClean="0"/>
              <a:t>3</a:t>
            </a:fld>
            <a:endParaRPr lang="en-US"/>
          </a:p>
        </p:txBody>
      </p:sp>
    </p:spTree>
    <p:extLst>
      <p:ext uri="{BB962C8B-B14F-4D97-AF65-F5344CB8AC3E}">
        <p14:creationId xmlns:p14="http://schemas.microsoft.com/office/powerpoint/2010/main" val="1790266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According to Fender, the leading guitar manufacturer, 90% of people who start learning guitar quit within the first year of playing.</a:t>
            </a:r>
            <a:endParaRPr lang="en-US" dirty="0"/>
          </a:p>
          <a:p>
            <a:r>
              <a:rPr lang="en-US" dirty="0"/>
              <a:t>We believe that this stems from the lack of gratification and the immense difficulty of learning to play the guitar well and memorizing chords.</a:t>
            </a:r>
            <a:endParaRPr lang="en-US" dirty="0">
              <a:cs typeface="Calibri"/>
            </a:endParaRPr>
          </a:p>
        </p:txBody>
      </p:sp>
      <p:sp>
        <p:nvSpPr>
          <p:cNvPr id="4" name="Slide Number Placeholder 3"/>
          <p:cNvSpPr>
            <a:spLocks noGrp="1"/>
          </p:cNvSpPr>
          <p:nvPr>
            <p:ph type="sldNum" sz="quarter" idx="5"/>
          </p:nvPr>
        </p:nvSpPr>
        <p:spPr/>
        <p:txBody>
          <a:bodyPr/>
          <a:lstStyle/>
          <a:p>
            <a:fld id="{A98A8CE5-D0B9-44FB-A414-5DDB49DD851D}" type="slidenum">
              <a:t>4</a:t>
            </a:fld>
            <a:endParaRPr lang="en-US"/>
          </a:p>
        </p:txBody>
      </p:sp>
    </p:spTree>
    <p:extLst>
      <p:ext uri="{BB962C8B-B14F-4D97-AF65-F5344CB8AC3E}">
        <p14:creationId xmlns:p14="http://schemas.microsoft.com/office/powerpoint/2010/main" val="1289299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determine whether this problem was really worth solving, we needed to pinpoint the actual issue.</a:t>
            </a:r>
          </a:p>
          <a:p>
            <a:r>
              <a:rPr lang="en-US" dirty="0">
                <a:cs typeface="Calibri"/>
              </a:rPr>
              <a:t>So, we surveyed 207 individuals about their interest in learning guitar and found that nearly 50 % have an interest in learning to play guitar.</a:t>
            </a:r>
          </a:p>
        </p:txBody>
      </p:sp>
      <p:sp>
        <p:nvSpPr>
          <p:cNvPr id="4" name="Slide Number Placeholder 3"/>
          <p:cNvSpPr>
            <a:spLocks noGrp="1"/>
          </p:cNvSpPr>
          <p:nvPr>
            <p:ph type="sldNum" sz="quarter" idx="5"/>
          </p:nvPr>
        </p:nvSpPr>
        <p:spPr/>
        <p:txBody>
          <a:bodyPr/>
          <a:lstStyle/>
          <a:p>
            <a:fld id="{A98A8CE5-D0B9-44FB-A414-5DDB49DD851D}" type="slidenum">
              <a:t>5</a:t>
            </a:fld>
            <a:endParaRPr lang="en-US"/>
          </a:p>
        </p:txBody>
      </p:sp>
    </p:spTree>
    <p:extLst>
      <p:ext uri="{BB962C8B-B14F-4D97-AF65-F5344CB8AC3E}">
        <p14:creationId xmlns:p14="http://schemas.microsoft.com/office/powerpoint/2010/main" val="175973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over 80 % would spend less than three hours per week practicing.</a:t>
            </a:r>
          </a:p>
        </p:txBody>
      </p:sp>
      <p:sp>
        <p:nvSpPr>
          <p:cNvPr id="4" name="Slide Number Placeholder 3"/>
          <p:cNvSpPr>
            <a:spLocks noGrp="1"/>
          </p:cNvSpPr>
          <p:nvPr>
            <p:ph type="sldNum" sz="quarter" idx="5"/>
          </p:nvPr>
        </p:nvSpPr>
        <p:spPr/>
        <p:txBody>
          <a:bodyPr/>
          <a:lstStyle/>
          <a:p>
            <a:fld id="{A98A8CE5-D0B9-44FB-A414-5DDB49DD851D}" type="slidenum">
              <a:t>6</a:t>
            </a:fld>
            <a:endParaRPr lang="en-US"/>
          </a:p>
        </p:txBody>
      </p:sp>
    </p:spTree>
    <p:extLst>
      <p:ext uri="{BB962C8B-B14F-4D97-AF65-F5344CB8AC3E}">
        <p14:creationId xmlns:p14="http://schemas.microsoft.com/office/powerpoint/2010/main" val="275949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our survey, we found that 55.8 % of people interested in playing guitar would use a physical aid when learning guitar.</a:t>
            </a:r>
          </a:p>
        </p:txBody>
      </p:sp>
      <p:sp>
        <p:nvSpPr>
          <p:cNvPr id="4" name="Slide Number Placeholder 3"/>
          <p:cNvSpPr>
            <a:spLocks noGrp="1"/>
          </p:cNvSpPr>
          <p:nvPr>
            <p:ph type="sldNum" sz="quarter" idx="5"/>
          </p:nvPr>
        </p:nvSpPr>
        <p:spPr/>
        <p:txBody>
          <a:bodyPr/>
          <a:lstStyle/>
          <a:p>
            <a:fld id="{A98A8CE5-D0B9-44FB-A414-5DDB49DD851D}" type="slidenum">
              <a:rPr lang="en-US"/>
              <a:t>7</a:t>
            </a:fld>
            <a:endParaRPr lang="en-US"/>
          </a:p>
        </p:txBody>
      </p:sp>
    </p:spTree>
    <p:extLst>
      <p:ext uri="{BB962C8B-B14F-4D97-AF65-F5344CB8AC3E}">
        <p14:creationId xmlns:p14="http://schemas.microsoft.com/office/powerpoint/2010/main" val="1791288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Imagine you are just learning guitar. You want to play your favorite song, because that's what playing guitar is all about.</a:t>
            </a:r>
          </a:p>
          <a:p>
            <a:r>
              <a:rPr lang="en-US" dirty="0">
                <a:cs typeface="Calibri"/>
              </a:rPr>
              <a:t>So you Google the song, and find... This</a:t>
            </a:r>
          </a:p>
          <a:p>
            <a:endParaRPr lang="en-US" dirty="0">
              <a:cs typeface="Calibri"/>
            </a:endParaRPr>
          </a:p>
          <a:p>
            <a:r>
              <a:rPr lang="en-US" dirty="0">
                <a:cs typeface="Calibri"/>
              </a:rPr>
              <a:t>(first animation).</a:t>
            </a:r>
          </a:p>
          <a:p>
            <a:endParaRPr lang="en-US" dirty="0">
              <a:cs typeface="Calibri"/>
            </a:endParaRPr>
          </a:p>
          <a:p>
            <a:r>
              <a:rPr lang="en-US" dirty="0">
                <a:cs typeface="Calibri"/>
              </a:rPr>
              <a:t>What does this mean? "Em"?</a:t>
            </a:r>
          </a:p>
          <a:p>
            <a:r>
              <a:rPr lang="en-US" dirty="0">
                <a:cs typeface="Calibri"/>
              </a:rPr>
              <a:t>Next, you have to find out what "E minor" actually means, and how to play it.</a:t>
            </a:r>
          </a:p>
          <a:p>
            <a:r>
              <a:rPr lang="en-US" dirty="0"/>
              <a:t>Guitar songs are made up of chords, which are basically sounds the guitar can make that are part of a song.</a:t>
            </a:r>
            <a:endParaRPr lang="en-US" dirty="0">
              <a:cs typeface="Calibri"/>
            </a:endParaRPr>
          </a:p>
          <a:p>
            <a:r>
              <a:rPr lang="en-US" dirty="0">
                <a:cs typeface="Calibri"/>
              </a:rPr>
              <a:t>To play these chords, you need to put your fingers in just the right positions, which can be very frustrating.</a:t>
            </a:r>
          </a:p>
          <a:p>
            <a:r>
              <a:rPr lang="en-US" dirty="0">
                <a:cs typeface="Calibri"/>
              </a:rPr>
              <a:t>Guitars have metal frets, which are perpendicular to the strings, and determine which note you play.</a:t>
            </a:r>
          </a:p>
          <a:p>
            <a:r>
              <a:rPr lang="en-US" dirty="0">
                <a:cs typeface="Calibri"/>
              </a:rPr>
              <a:t>So you find some chord diagrams</a:t>
            </a:r>
          </a:p>
          <a:p>
            <a:endParaRPr lang="en-US" dirty="0">
              <a:cs typeface="Calibri"/>
            </a:endParaRPr>
          </a:p>
          <a:p>
            <a:r>
              <a:rPr lang="en-US" dirty="0">
                <a:cs typeface="Calibri"/>
              </a:rPr>
              <a:t>(second animation).</a:t>
            </a:r>
          </a:p>
          <a:p>
            <a:endParaRPr lang="en-US" dirty="0">
              <a:cs typeface="Calibri"/>
            </a:endParaRPr>
          </a:p>
          <a:p>
            <a:r>
              <a:rPr lang="en-US" dirty="0">
                <a:cs typeface="Calibri"/>
              </a:rPr>
              <a:t>But... there are multiple ways to play a chord? This is all so confusing!</a:t>
            </a:r>
          </a:p>
          <a:p>
            <a:r>
              <a:rPr lang="en-US" dirty="0">
                <a:cs typeface="Calibri"/>
              </a:rPr>
              <a:t>Once you choose which version of the chord to play, you need to get your fingers in the right positions using the diagram.</a:t>
            </a:r>
          </a:p>
          <a:p>
            <a:endParaRPr lang="en-US" dirty="0">
              <a:cs typeface="Calibri"/>
            </a:endParaRPr>
          </a:p>
          <a:p>
            <a:r>
              <a:rPr lang="en-US" dirty="0">
                <a:cs typeface="Calibri"/>
              </a:rPr>
              <a:t>(third and fourth animations)</a:t>
            </a:r>
          </a:p>
          <a:p>
            <a:r>
              <a:rPr lang="en-US" dirty="0">
                <a:cs typeface="Calibri"/>
              </a:rPr>
              <a:t>Translating this diagram onto the guitar neck is difficult, and you have to look at the neck and diagram to get it right.</a:t>
            </a:r>
          </a:p>
          <a:p>
            <a:r>
              <a:rPr lang="en-US" dirty="0">
                <a:cs typeface="Calibri"/>
              </a:rPr>
              <a:t>This whole process is cumbersome to beginners and results in frustration.</a:t>
            </a:r>
          </a:p>
          <a:p>
            <a:endParaRPr lang="en-US" dirty="0">
              <a:cs typeface="Calibri"/>
            </a:endParaRPr>
          </a:p>
        </p:txBody>
      </p:sp>
      <p:sp>
        <p:nvSpPr>
          <p:cNvPr id="4" name="Slide Number Placeholder 3"/>
          <p:cNvSpPr>
            <a:spLocks noGrp="1"/>
          </p:cNvSpPr>
          <p:nvPr>
            <p:ph type="sldNum" sz="quarter" idx="5"/>
          </p:nvPr>
        </p:nvSpPr>
        <p:spPr/>
        <p:txBody>
          <a:bodyPr/>
          <a:lstStyle/>
          <a:p>
            <a:fld id="{A98A8CE5-D0B9-44FB-A414-5DDB49DD851D}" type="slidenum">
              <a:t>8</a:t>
            </a:fld>
            <a:endParaRPr lang="en-US"/>
          </a:p>
        </p:txBody>
      </p:sp>
    </p:spTree>
    <p:extLst>
      <p:ext uri="{BB962C8B-B14F-4D97-AF65-F5344CB8AC3E}">
        <p14:creationId xmlns:p14="http://schemas.microsoft.com/office/powerpoint/2010/main" val="1690022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beginners struggle due to a lack of gratification and inability to quickly play the songs they want. We hope to solve this problem with an </a:t>
            </a:r>
            <a:r>
              <a:rPr lang="en-US" b="1" u="sng" dirty="0"/>
              <a:t>ingenious</a:t>
            </a:r>
            <a:r>
              <a:rPr lang="en-US" dirty="0"/>
              <a:t> learning aid.</a:t>
            </a:r>
          </a:p>
        </p:txBody>
      </p:sp>
      <p:sp>
        <p:nvSpPr>
          <p:cNvPr id="4" name="Slide Number Placeholder 3"/>
          <p:cNvSpPr>
            <a:spLocks noGrp="1"/>
          </p:cNvSpPr>
          <p:nvPr>
            <p:ph type="sldNum" sz="quarter" idx="5"/>
          </p:nvPr>
        </p:nvSpPr>
        <p:spPr/>
        <p:txBody>
          <a:bodyPr/>
          <a:lstStyle/>
          <a:p>
            <a:fld id="{A98A8CE5-D0B9-44FB-A414-5DDB49DD851D}" type="slidenum">
              <a:t>9</a:t>
            </a:fld>
            <a:endParaRPr lang="en-US"/>
          </a:p>
        </p:txBody>
      </p:sp>
    </p:spTree>
    <p:extLst>
      <p:ext uri="{BB962C8B-B14F-4D97-AF65-F5344CB8AC3E}">
        <p14:creationId xmlns:p14="http://schemas.microsoft.com/office/powerpoint/2010/main" val="130778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5/16/2024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17/06/relationships/model3d" Target="../media/model3d2.glb"/><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2.png"/><Relationship Id="rId7" Type="http://schemas.openxmlformats.org/officeDocument/2006/relationships/image" Target="../media/image5.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musicradar.com/news/90-of-beginner-guitar-players-give-up-within-a-year-says-fende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9CB412-94FA-4579-DC63-67C4B664EE30}"/>
              </a:ext>
            </a:extLst>
          </p:cNvPr>
          <p:cNvPicPr>
            <a:picLocks noChangeAspect="1"/>
          </p:cNvPicPr>
          <p:nvPr/>
        </p:nvPicPr>
        <p:blipFill>
          <a:blip r:embed="rId3"/>
          <a:stretch>
            <a:fillRect/>
          </a:stretch>
        </p:blipFill>
        <p:spPr>
          <a:xfrm>
            <a:off x="2735262" y="68263"/>
            <a:ext cx="6721475" cy="6721475"/>
          </a:xfrm>
          <a:prstGeom prst="rect">
            <a:avLst/>
          </a:prstGeom>
          <a:noFill/>
        </p:spPr>
      </p:pic>
      <p:sp>
        <p:nvSpPr>
          <p:cNvPr id="5" name="TextBox 8">
            <a:extLst>
              <a:ext uri="{FF2B5EF4-FFF2-40B4-BE49-F238E27FC236}">
                <a16:creationId xmlns:a16="http://schemas.microsoft.com/office/drawing/2014/main" id="{740457FC-2E47-AABB-756D-7FD169BA2285}"/>
              </a:ext>
            </a:extLst>
          </p:cNvPr>
          <p:cNvSpPr txBox="1"/>
          <p:nvPr/>
        </p:nvSpPr>
        <p:spPr>
          <a:xfrm>
            <a:off x="2026488" y="68262"/>
            <a:ext cx="8139022" cy="144655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800" dirty="0">
                <a:solidFill>
                  <a:srgbClr val="E8E8E8"/>
                </a:solidFill>
                <a:latin typeface="Impact"/>
              </a:rPr>
              <a:t>Chordinator</a:t>
            </a:r>
            <a:endParaRPr lang="en-US" sz="4000" dirty="0">
              <a:solidFill>
                <a:srgbClr val="E8E8E8"/>
              </a:solidFill>
            </a:endParaRPr>
          </a:p>
        </p:txBody>
      </p:sp>
      <p:sp>
        <p:nvSpPr>
          <p:cNvPr id="6" name="TextBox 9">
            <a:extLst>
              <a:ext uri="{FF2B5EF4-FFF2-40B4-BE49-F238E27FC236}">
                <a16:creationId xmlns:a16="http://schemas.microsoft.com/office/drawing/2014/main" id="{D665F7F3-85E5-92C0-94B3-0F0900D2D081}"/>
              </a:ext>
            </a:extLst>
          </p:cNvPr>
          <p:cNvSpPr txBox="1"/>
          <p:nvPr/>
        </p:nvSpPr>
        <p:spPr>
          <a:xfrm>
            <a:off x="1477086" y="6094936"/>
            <a:ext cx="9252202"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solidFill>
                  <a:srgbClr val="E8E8E8"/>
                </a:solidFill>
                <a:latin typeface="Aharoni"/>
                <a:cs typeface="Aharoni"/>
              </a:rPr>
              <a:t>Benjamin Chase, Logan Hurney, Ethan Justice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guitar neck&#10;&#10;Description automatically generated">
            <a:extLst>
              <a:ext uri="{FF2B5EF4-FFF2-40B4-BE49-F238E27FC236}">
                <a16:creationId xmlns:a16="http://schemas.microsoft.com/office/drawing/2014/main" id="{58A81892-44E6-70DB-9C0A-C537A3AA5E5C}"/>
              </a:ext>
            </a:extLst>
          </p:cNvPr>
          <p:cNvPicPr>
            <a:picLocks noChangeAspect="1"/>
          </p:cNvPicPr>
          <p:nvPr/>
        </p:nvPicPr>
        <p:blipFill rotWithShape="1">
          <a:blip r:embed="rId3"/>
          <a:srcRect l="8172" t="5344" r="48387" b="3817"/>
          <a:stretch/>
        </p:blipFill>
        <p:spPr>
          <a:xfrm>
            <a:off x="732258" y="27586"/>
            <a:ext cx="2898850" cy="3410878"/>
          </a:xfrm>
          <a:prstGeom prst="rect">
            <a:avLst/>
          </a:prstGeom>
          <a:ln>
            <a:noFill/>
          </a:ln>
        </p:spPr>
      </p:pic>
      <p:sp>
        <p:nvSpPr>
          <p:cNvPr id="6" name="TextBox 5">
            <a:extLst>
              <a:ext uri="{FF2B5EF4-FFF2-40B4-BE49-F238E27FC236}">
                <a16:creationId xmlns:a16="http://schemas.microsoft.com/office/drawing/2014/main" id="{DDD6BB1A-A77F-6CAC-CF23-81FFAD45C74C}"/>
              </a:ext>
            </a:extLst>
          </p:cNvPr>
          <p:cNvSpPr txBox="1"/>
          <p:nvPr/>
        </p:nvSpPr>
        <p:spPr>
          <a:xfrm>
            <a:off x="1931357" y="353143"/>
            <a:ext cx="14260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FF7F30"/>
                </a:solidFill>
              </a:rPr>
              <a:t>$46</a:t>
            </a:r>
            <a:endParaRPr lang="en-US" sz="4000" b="1" dirty="0"/>
          </a:p>
        </p:txBody>
      </p:sp>
      <p:pic>
        <p:nvPicPr>
          <p:cNvPr id="7" name="Picture 6" descr="A person playing guitar with a dial&#10;&#10;Description automatically generated">
            <a:extLst>
              <a:ext uri="{FF2B5EF4-FFF2-40B4-BE49-F238E27FC236}">
                <a16:creationId xmlns:a16="http://schemas.microsoft.com/office/drawing/2014/main" id="{FCBE19E8-42A9-57CE-24DA-97D6A11A8484}"/>
              </a:ext>
            </a:extLst>
          </p:cNvPr>
          <p:cNvPicPr>
            <a:picLocks noChangeAspect="1"/>
          </p:cNvPicPr>
          <p:nvPr/>
        </p:nvPicPr>
        <p:blipFill rotWithShape="1">
          <a:blip r:embed="rId4"/>
          <a:srcRect l="4680" t="12113" r="44612" b="8791"/>
          <a:stretch/>
        </p:blipFill>
        <p:spPr>
          <a:xfrm>
            <a:off x="7434476" y="171720"/>
            <a:ext cx="3355650" cy="3081048"/>
          </a:xfrm>
          <a:prstGeom prst="rect">
            <a:avLst/>
          </a:prstGeom>
          <a:ln>
            <a:noFill/>
          </a:ln>
        </p:spPr>
      </p:pic>
      <p:sp>
        <p:nvSpPr>
          <p:cNvPr id="8" name="TextBox 7">
            <a:extLst>
              <a:ext uri="{FF2B5EF4-FFF2-40B4-BE49-F238E27FC236}">
                <a16:creationId xmlns:a16="http://schemas.microsoft.com/office/drawing/2014/main" id="{00A06210-9BCD-CAA3-8D10-781B13BEA26F}"/>
              </a:ext>
            </a:extLst>
          </p:cNvPr>
          <p:cNvSpPr txBox="1"/>
          <p:nvPr/>
        </p:nvSpPr>
        <p:spPr>
          <a:xfrm>
            <a:off x="10514639" y="353142"/>
            <a:ext cx="14260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FF7F30"/>
                </a:solidFill>
              </a:rPr>
              <a:t>$31</a:t>
            </a:r>
            <a:endParaRPr lang="en-US" sz="4000" b="1" dirty="0"/>
          </a:p>
        </p:txBody>
      </p:sp>
      <p:pic>
        <p:nvPicPr>
          <p:cNvPr id="9" name="Picture 8" descr="A screenshot of a product&#10;&#10;Description automatically generated">
            <a:extLst>
              <a:ext uri="{FF2B5EF4-FFF2-40B4-BE49-F238E27FC236}">
                <a16:creationId xmlns:a16="http://schemas.microsoft.com/office/drawing/2014/main" id="{2093D6AD-A492-BD03-74B4-9F5F5CAC60CE}"/>
              </a:ext>
            </a:extLst>
          </p:cNvPr>
          <p:cNvPicPr>
            <a:picLocks noChangeAspect="1"/>
          </p:cNvPicPr>
          <p:nvPr/>
        </p:nvPicPr>
        <p:blipFill rotWithShape="1">
          <a:blip r:embed="rId5"/>
          <a:srcRect l="6942" t="15976" r="44959" b="3226"/>
          <a:stretch/>
        </p:blipFill>
        <p:spPr>
          <a:xfrm>
            <a:off x="3362865" y="3254053"/>
            <a:ext cx="4178291" cy="3594052"/>
          </a:xfrm>
          <a:prstGeom prst="rect">
            <a:avLst/>
          </a:prstGeom>
          <a:ln>
            <a:noFill/>
          </a:ln>
        </p:spPr>
      </p:pic>
      <p:sp>
        <p:nvSpPr>
          <p:cNvPr id="10" name="TextBox 9">
            <a:extLst>
              <a:ext uri="{FF2B5EF4-FFF2-40B4-BE49-F238E27FC236}">
                <a16:creationId xmlns:a16="http://schemas.microsoft.com/office/drawing/2014/main" id="{D2E4B2B0-B864-BB62-172E-8628C093242B}"/>
              </a:ext>
            </a:extLst>
          </p:cNvPr>
          <p:cNvSpPr txBox="1"/>
          <p:nvPr/>
        </p:nvSpPr>
        <p:spPr>
          <a:xfrm>
            <a:off x="7437883" y="5342085"/>
            <a:ext cx="142605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FF7F30"/>
                </a:solidFill>
              </a:rPr>
              <a:t>$120</a:t>
            </a:r>
            <a:endParaRPr lang="en-US" sz="4000" b="1" dirty="0"/>
          </a:p>
        </p:txBody>
      </p:sp>
    </p:spTree>
    <p:extLst>
      <p:ext uri="{BB962C8B-B14F-4D97-AF65-F5344CB8AC3E}">
        <p14:creationId xmlns:p14="http://schemas.microsoft.com/office/powerpoint/2010/main" val="323274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3198-A5F3-1175-2199-79C886035668}"/>
              </a:ext>
            </a:extLst>
          </p:cNvPr>
          <p:cNvSpPr>
            <a:spLocks noGrp="1"/>
          </p:cNvSpPr>
          <p:nvPr>
            <p:ph type="title"/>
          </p:nvPr>
        </p:nvSpPr>
        <p:spPr/>
        <p:txBody>
          <a:bodyPr/>
          <a:lstStyle/>
          <a:p>
            <a:r>
              <a:rPr lang="en-US">
                <a:solidFill>
                  <a:schemeClr val="bg1"/>
                </a:solidFill>
              </a:rPr>
              <a:t>Solutions?</a:t>
            </a:r>
            <a:endParaRPr lang="en-US"/>
          </a:p>
        </p:txBody>
      </p:sp>
      <p:pic>
        <p:nvPicPr>
          <p:cNvPr id="4" name="Content Placeholder 3" descr="Picture">
            <a:extLst>
              <a:ext uri="{FF2B5EF4-FFF2-40B4-BE49-F238E27FC236}">
                <a16:creationId xmlns:a16="http://schemas.microsoft.com/office/drawing/2014/main" id="{05B978A0-8776-20DC-262B-859AFC4CFEDA}"/>
              </a:ext>
            </a:extLst>
          </p:cNvPr>
          <p:cNvPicPr>
            <a:picLocks noGrp="1" noChangeAspect="1"/>
          </p:cNvPicPr>
          <p:nvPr>
            <p:ph idx="1"/>
          </p:nvPr>
        </p:nvPicPr>
        <p:blipFill rotWithShape="1">
          <a:blip r:embed="rId3"/>
          <a:srcRect l="12410" t="49538" r="31742" b="12569"/>
          <a:stretch/>
        </p:blipFill>
        <p:spPr>
          <a:xfrm>
            <a:off x="1401982" y="1955576"/>
            <a:ext cx="3258965" cy="2855617"/>
          </a:xfrm>
        </p:spPr>
      </p:pic>
      <p:pic>
        <p:nvPicPr>
          <p:cNvPr id="5" name="Picture 4" descr="Picture">
            <a:extLst>
              <a:ext uri="{FF2B5EF4-FFF2-40B4-BE49-F238E27FC236}">
                <a16:creationId xmlns:a16="http://schemas.microsoft.com/office/drawing/2014/main" id="{2A19A2A1-FF6E-C057-264A-251BAB3E5C30}"/>
              </a:ext>
            </a:extLst>
          </p:cNvPr>
          <p:cNvPicPr>
            <a:picLocks noChangeAspect="1"/>
          </p:cNvPicPr>
          <p:nvPr/>
        </p:nvPicPr>
        <p:blipFill rotWithShape="1">
          <a:blip r:embed="rId4"/>
          <a:srcRect l="8774" t="49915" r="41935" b="8122"/>
          <a:stretch/>
        </p:blipFill>
        <p:spPr>
          <a:xfrm>
            <a:off x="7943272" y="573193"/>
            <a:ext cx="3053726" cy="3305432"/>
          </a:xfrm>
          <a:prstGeom prst="rect">
            <a:avLst/>
          </a:prstGeom>
        </p:spPr>
      </p:pic>
      <p:pic>
        <p:nvPicPr>
          <p:cNvPr id="6" name="Picture 5" descr="Picture">
            <a:extLst>
              <a:ext uri="{FF2B5EF4-FFF2-40B4-BE49-F238E27FC236}">
                <a16:creationId xmlns:a16="http://schemas.microsoft.com/office/drawing/2014/main" id="{97E3B09C-5D51-A4FE-8920-EFEB388BCC5D}"/>
              </a:ext>
            </a:extLst>
          </p:cNvPr>
          <p:cNvPicPr>
            <a:picLocks noChangeAspect="1"/>
          </p:cNvPicPr>
          <p:nvPr/>
        </p:nvPicPr>
        <p:blipFill rotWithShape="1">
          <a:blip r:embed="rId5"/>
          <a:srcRect l="7278" t="51674" r="39677" b="10669"/>
          <a:stretch/>
        </p:blipFill>
        <p:spPr>
          <a:xfrm>
            <a:off x="5878946" y="2693667"/>
            <a:ext cx="3395732" cy="2857736"/>
          </a:xfrm>
          <a:prstGeom prst="rect">
            <a:avLst/>
          </a:prstGeom>
        </p:spPr>
      </p:pic>
      <p:pic>
        <p:nvPicPr>
          <p:cNvPr id="7" name="Picture 6" descr="Picture">
            <a:extLst>
              <a:ext uri="{FF2B5EF4-FFF2-40B4-BE49-F238E27FC236}">
                <a16:creationId xmlns:a16="http://schemas.microsoft.com/office/drawing/2014/main" id="{0F78B776-3154-353B-819D-3B1368D00B55}"/>
              </a:ext>
            </a:extLst>
          </p:cNvPr>
          <p:cNvPicPr>
            <a:picLocks noChangeAspect="1"/>
          </p:cNvPicPr>
          <p:nvPr/>
        </p:nvPicPr>
        <p:blipFill rotWithShape="1">
          <a:blip r:embed="rId6"/>
          <a:srcRect l="5341" t="47816" r="26113" b="11264"/>
          <a:stretch/>
        </p:blipFill>
        <p:spPr>
          <a:xfrm>
            <a:off x="4239492" y="577522"/>
            <a:ext cx="3260569" cy="2440621"/>
          </a:xfrm>
          <a:prstGeom prst="rect">
            <a:avLst/>
          </a:prstGeom>
        </p:spPr>
      </p:pic>
      <p:pic>
        <p:nvPicPr>
          <p:cNvPr id="8" name="Picture 7" descr="Picture">
            <a:extLst>
              <a:ext uri="{FF2B5EF4-FFF2-40B4-BE49-F238E27FC236}">
                <a16:creationId xmlns:a16="http://schemas.microsoft.com/office/drawing/2014/main" id="{0EFEA2EC-3DED-1D2B-3185-814D371444BB}"/>
              </a:ext>
            </a:extLst>
          </p:cNvPr>
          <p:cNvPicPr>
            <a:picLocks noChangeAspect="1"/>
          </p:cNvPicPr>
          <p:nvPr/>
        </p:nvPicPr>
        <p:blipFill rotWithShape="1">
          <a:blip r:embed="rId7"/>
          <a:srcRect l="9290" t="51855" r="36339" b="10856"/>
          <a:stretch/>
        </p:blipFill>
        <p:spPr>
          <a:xfrm>
            <a:off x="475672" y="3431167"/>
            <a:ext cx="3536681" cy="3099100"/>
          </a:xfrm>
          <a:prstGeom prst="rect">
            <a:avLst/>
          </a:prstGeom>
        </p:spPr>
      </p:pic>
      <p:pic>
        <p:nvPicPr>
          <p:cNvPr id="9" name="Picture 8" descr="Picture">
            <a:extLst>
              <a:ext uri="{FF2B5EF4-FFF2-40B4-BE49-F238E27FC236}">
                <a16:creationId xmlns:a16="http://schemas.microsoft.com/office/drawing/2014/main" id="{690E37EB-CB36-6B8A-6BEB-08E7D6FE17D8}"/>
              </a:ext>
            </a:extLst>
          </p:cNvPr>
          <p:cNvPicPr>
            <a:picLocks noChangeAspect="1"/>
          </p:cNvPicPr>
          <p:nvPr/>
        </p:nvPicPr>
        <p:blipFill rotWithShape="1">
          <a:blip r:embed="rId8"/>
          <a:srcRect l="10740" t="52061" r="33461" b="12965"/>
          <a:stretch/>
        </p:blipFill>
        <p:spPr>
          <a:xfrm>
            <a:off x="8857876" y="4213455"/>
            <a:ext cx="2957197" cy="2383803"/>
          </a:xfrm>
          <a:prstGeom prst="rect">
            <a:avLst/>
          </a:prstGeom>
        </p:spPr>
      </p:pic>
      <p:pic>
        <p:nvPicPr>
          <p:cNvPr id="3" name="Picture 2">
            <a:extLst>
              <a:ext uri="{FF2B5EF4-FFF2-40B4-BE49-F238E27FC236}">
                <a16:creationId xmlns:a16="http://schemas.microsoft.com/office/drawing/2014/main" id="{2C5F2920-161A-F650-97FC-96C9035592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36" y="3648272"/>
            <a:ext cx="4932429" cy="2855617"/>
          </a:xfrm>
          <a:prstGeom prst="rect">
            <a:avLst/>
          </a:prstGeom>
        </p:spPr>
      </p:pic>
      <p:pic>
        <p:nvPicPr>
          <p:cNvPr id="10" name="Picture 9">
            <a:extLst>
              <a:ext uri="{FF2B5EF4-FFF2-40B4-BE49-F238E27FC236}">
                <a16:creationId xmlns:a16="http://schemas.microsoft.com/office/drawing/2014/main" id="{65704154-E845-7BE3-E55A-F44EC3DB68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4709" y="262880"/>
            <a:ext cx="2616200" cy="4114800"/>
          </a:xfrm>
          <a:prstGeom prst="rect">
            <a:avLst/>
          </a:prstGeom>
        </p:spPr>
      </p:pic>
      <p:pic>
        <p:nvPicPr>
          <p:cNvPr id="11" name="Picture 10">
            <a:extLst>
              <a:ext uri="{FF2B5EF4-FFF2-40B4-BE49-F238E27FC236}">
                <a16:creationId xmlns:a16="http://schemas.microsoft.com/office/drawing/2014/main" id="{84C83CE6-333C-3FFA-804C-CAA422DD49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84170" y="2734070"/>
            <a:ext cx="4581015" cy="3725363"/>
          </a:xfrm>
          <a:prstGeom prst="rect">
            <a:avLst/>
          </a:prstGeom>
        </p:spPr>
      </p:pic>
    </p:spTree>
    <p:extLst>
      <p:ext uri="{BB962C8B-B14F-4D97-AF65-F5344CB8AC3E}">
        <p14:creationId xmlns:p14="http://schemas.microsoft.com/office/powerpoint/2010/main" val="332042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guitar&#10;&#10;Description automatically generated">
            <a:extLst>
              <a:ext uri="{FF2B5EF4-FFF2-40B4-BE49-F238E27FC236}">
                <a16:creationId xmlns:a16="http://schemas.microsoft.com/office/drawing/2014/main" id="{5228CCA3-D2CB-4613-6E19-ABA5C4C34E77}"/>
              </a:ext>
            </a:extLst>
          </p:cNvPr>
          <p:cNvPicPr>
            <a:picLocks noChangeAspect="1"/>
          </p:cNvPicPr>
          <p:nvPr/>
        </p:nvPicPr>
        <p:blipFill>
          <a:blip r:embed="rId3"/>
          <a:stretch>
            <a:fillRect/>
          </a:stretch>
        </p:blipFill>
        <p:spPr>
          <a:xfrm>
            <a:off x="1195388" y="61913"/>
            <a:ext cx="9801225" cy="6734175"/>
          </a:xfrm>
          <a:prstGeom prst="rect">
            <a:avLst/>
          </a:prstGeom>
        </p:spPr>
      </p:pic>
    </p:spTree>
    <p:extLst>
      <p:ext uri="{BB962C8B-B14F-4D97-AF65-F5344CB8AC3E}">
        <p14:creationId xmlns:p14="http://schemas.microsoft.com/office/powerpoint/2010/main" val="79049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5FB36E-60C7-CBE5-6784-51EA74D9DDA7}"/>
              </a:ext>
            </a:extLst>
          </p:cNvPr>
          <p:cNvSpPr txBox="1"/>
          <p:nvPr/>
        </p:nvSpPr>
        <p:spPr>
          <a:xfrm>
            <a:off x="4791" y="-6292"/>
            <a:ext cx="12165939"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400" b="1" dirty="0">
                <a:solidFill>
                  <a:srgbClr val="FF7F30"/>
                </a:solidFill>
              </a:rPr>
              <a:t>LED Matrix (an array of lights)</a:t>
            </a:r>
            <a:endParaRPr lang="en-US" sz="6400"/>
          </a:p>
        </p:txBody>
      </p:sp>
      <p:grpSp>
        <p:nvGrpSpPr>
          <p:cNvPr id="11" name="Group 10">
            <a:extLst>
              <a:ext uri="{FF2B5EF4-FFF2-40B4-BE49-F238E27FC236}">
                <a16:creationId xmlns:a16="http://schemas.microsoft.com/office/drawing/2014/main" id="{0CD5D781-6E00-06E0-B1EC-2789DE4A63F0}"/>
              </a:ext>
            </a:extLst>
          </p:cNvPr>
          <p:cNvGrpSpPr/>
          <p:nvPr/>
        </p:nvGrpSpPr>
        <p:grpSpPr>
          <a:xfrm>
            <a:off x="0" y="2215445"/>
            <a:ext cx="6914444" cy="3414888"/>
            <a:chOff x="864708" y="2238210"/>
            <a:chExt cx="7063736" cy="3237142"/>
          </a:xfrm>
        </p:grpSpPr>
        <p:pic>
          <p:nvPicPr>
            <p:cNvPr id="9" name="Picture 8" descr="A diagram of a guitar&#10;&#10;Description automatically generated">
              <a:extLst>
                <a:ext uri="{FF2B5EF4-FFF2-40B4-BE49-F238E27FC236}">
                  <a16:creationId xmlns:a16="http://schemas.microsoft.com/office/drawing/2014/main" id="{22EC40CB-A89E-A8CF-BACA-31F460E939E0}"/>
                </a:ext>
              </a:extLst>
            </p:cNvPr>
            <p:cNvPicPr>
              <a:picLocks noChangeAspect="1"/>
            </p:cNvPicPr>
            <p:nvPr/>
          </p:nvPicPr>
          <p:blipFill rotWithShape="1">
            <a:blip r:embed="rId3"/>
            <a:srcRect l="7069" t="1931" r="75552" b="49785"/>
            <a:stretch/>
          </p:blipFill>
          <p:spPr>
            <a:xfrm>
              <a:off x="864708" y="2238211"/>
              <a:ext cx="1697939" cy="3237141"/>
            </a:xfrm>
            <a:prstGeom prst="rect">
              <a:avLst/>
            </a:prstGeom>
            <a:ln>
              <a:noFill/>
            </a:ln>
          </p:spPr>
        </p:pic>
        <p:pic>
          <p:nvPicPr>
            <p:cNvPr id="10" name="Picture 9" descr="A diagram of a guitar&#10;&#10;Description automatically generated">
              <a:extLst>
                <a:ext uri="{FF2B5EF4-FFF2-40B4-BE49-F238E27FC236}">
                  <a16:creationId xmlns:a16="http://schemas.microsoft.com/office/drawing/2014/main" id="{49E00D2C-7D8D-459B-E2C5-D5FEFB69FAA8}"/>
                </a:ext>
              </a:extLst>
            </p:cNvPr>
            <p:cNvPicPr>
              <a:picLocks noChangeAspect="1"/>
            </p:cNvPicPr>
            <p:nvPr/>
          </p:nvPicPr>
          <p:blipFill rotWithShape="1">
            <a:blip r:embed="rId3"/>
            <a:srcRect l="42415" t="1931" r="2356" b="49785"/>
            <a:stretch/>
          </p:blipFill>
          <p:spPr>
            <a:xfrm>
              <a:off x="2532481" y="2238210"/>
              <a:ext cx="5395963" cy="3237141"/>
            </a:xfrm>
            <a:prstGeom prst="rect">
              <a:avLst/>
            </a:prstGeom>
            <a:ln>
              <a:noFill/>
            </a:ln>
          </p:spPr>
        </p:pic>
      </p:grpSp>
      <p:pic>
        <p:nvPicPr>
          <p:cNvPr id="4" name="Picture 3">
            <a:extLst>
              <a:ext uri="{FF2B5EF4-FFF2-40B4-BE49-F238E27FC236}">
                <a16:creationId xmlns:a16="http://schemas.microsoft.com/office/drawing/2014/main" id="{C3B8173C-3A3B-C536-E272-37D2ED5ADB50}"/>
              </a:ext>
            </a:extLst>
          </p:cNvPr>
          <p:cNvPicPr>
            <a:picLocks noChangeAspect="1"/>
          </p:cNvPicPr>
          <p:nvPr/>
        </p:nvPicPr>
        <p:blipFill>
          <a:blip r:embed="rId4"/>
          <a:stretch>
            <a:fillRect/>
          </a:stretch>
        </p:blipFill>
        <p:spPr>
          <a:xfrm>
            <a:off x="6191321" y="2357491"/>
            <a:ext cx="6000679" cy="4500509"/>
          </a:xfrm>
          <a:prstGeom prst="rect">
            <a:avLst/>
          </a:prstGeom>
        </p:spPr>
      </p:pic>
    </p:spTree>
    <p:extLst>
      <p:ext uri="{BB962C8B-B14F-4D97-AF65-F5344CB8AC3E}">
        <p14:creationId xmlns:p14="http://schemas.microsoft.com/office/powerpoint/2010/main" val="79159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365FAE-274F-1C40-DB5E-45AC1F7F54EC}"/>
              </a:ext>
            </a:extLst>
          </p:cNvPr>
          <p:cNvSpPr txBox="1"/>
          <p:nvPr/>
        </p:nvSpPr>
        <p:spPr>
          <a:xfrm>
            <a:off x="4791" y="-6292"/>
            <a:ext cx="12165939"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400" b="1" dirty="0">
                <a:solidFill>
                  <a:srgbClr val="FF7F30"/>
                </a:solidFill>
              </a:rPr>
              <a:t>High-Contrast Display</a:t>
            </a:r>
            <a:endParaRPr lang="en-US" dirty="0"/>
          </a:p>
        </p:txBody>
      </p:sp>
      <p:grpSp>
        <p:nvGrpSpPr>
          <p:cNvPr id="11" name="Group 10">
            <a:extLst>
              <a:ext uri="{FF2B5EF4-FFF2-40B4-BE49-F238E27FC236}">
                <a16:creationId xmlns:a16="http://schemas.microsoft.com/office/drawing/2014/main" id="{9A918917-42D9-648C-7725-B2BAB342662D}"/>
              </a:ext>
            </a:extLst>
          </p:cNvPr>
          <p:cNvGrpSpPr/>
          <p:nvPr/>
        </p:nvGrpSpPr>
        <p:grpSpPr>
          <a:xfrm>
            <a:off x="0" y="1852190"/>
            <a:ext cx="6962183" cy="3425366"/>
            <a:chOff x="1094746" y="2678592"/>
            <a:chExt cx="7071935" cy="3153620"/>
          </a:xfrm>
        </p:grpSpPr>
        <p:pic>
          <p:nvPicPr>
            <p:cNvPr id="7" name="Picture 6" descr="A diagram of a guitar&#10;&#10;Description automatically generated">
              <a:extLst>
                <a:ext uri="{FF2B5EF4-FFF2-40B4-BE49-F238E27FC236}">
                  <a16:creationId xmlns:a16="http://schemas.microsoft.com/office/drawing/2014/main" id="{2CC4ACBB-B941-DF6E-283A-CC24978F452E}"/>
                </a:ext>
              </a:extLst>
            </p:cNvPr>
            <p:cNvPicPr>
              <a:picLocks noChangeAspect="1"/>
            </p:cNvPicPr>
            <p:nvPr/>
          </p:nvPicPr>
          <p:blipFill rotWithShape="1">
            <a:blip r:embed="rId3"/>
            <a:srcRect l="9985" t="47436" r="61233" b="5735"/>
            <a:stretch/>
          </p:blipFill>
          <p:spPr>
            <a:xfrm>
              <a:off x="1094746" y="2678593"/>
              <a:ext cx="2820890" cy="3153619"/>
            </a:xfrm>
            <a:prstGeom prst="rect">
              <a:avLst/>
            </a:prstGeom>
            <a:ln>
              <a:noFill/>
            </a:ln>
          </p:spPr>
        </p:pic>
        <p:pic>
          <p:nvPicPr>
            <p:cNvPr id="10" name="Picture 9" descr="A diagram of a guitar&#10;&#10;Description automatically generated">
              <a:extLst>
                <a:ext uri="{FF2B5EF4-FFF2-40B4-BE49-F238E27FC236}">
                  <a16:creationId xmlns:a16="http://schemas.microsoft.com/office/drawing/2014/main" id="{B8DDC159-E567-9437-8956-135F4657D33B}"/>
                </a:ext>
              </a:extLst>
            </p:cNvPr>
            <p:cNvPicPr>
              <a:picLocks noChangeAspect="1"/>
            </p:cNvPicPr>
            <p:nvPr/>
          </p:nvPicPr>
          <p:blipFill rotWithShape="1">
            <a:blip r:embed="rId3"/>
            <a:srcRect l="55507" t="52349" r="944" b="822"/>
            <a:stretch/>
          </p:blipFill>
          <p:spPr>
            <a:xfrm>
              <a:off x="3898330" y="2678592"/>
              <a:ext cx="4268351" cy="3153619"/>
            </a:xfrm>
            <a:prstGeom prst="rect">
              <a:avLst/>
            </a:prstGeom>
            <a:ln>
              <a:noFill/>
            </a:ln>
          </p:spPr>
        </p:pic>
      </p:grpSp>
      <p:pic>
        <p:nvPicPr>
          <p:cNvPr id="4" name="Picture 3">
            <a:extLst>
              <a:ext uri="{FF2B5EF4-FFF2-40B4-BE49-F238E27FC236}">
                <a16:creationId xmlns:a16="http://schemas.microsoft.com/office/drawing/2014/main" id="{786E4507-138A-D391-040E-F3525CD0FFB8}"/>
              </a:ext>
            </a:extLst>
          </p:cNvPr>
          <p:cNvPicPr>
            <a:picLocks noChangeAspect="1"/>
          </p:cNvPicPr>
          <p:nvPr/>
        </p:nvPicPr>
        <p:blipFill>
          <a:blip r:embed="rId4"/>
          <a:stretch>
            <a:fillRect/>
          </a:stretch>
        </p:blipFill>
        <p:spPr>
          <a:xfrm>
            <a:off x="6962183" y="2935637"/>
            <a:ext cx="5229817" cy="3922363"/>
          </a:xfrm>
          <a:prstGeom prst="rect">
            <a:avLst/>
          </a:prstGeom>
        </p:spPr>
      </p:pic>
    </p:spTree>
    <p:extLst>
      <p:ext uri="{BB962C8B-B14F-4D97-AF65-F5344CB8AC3E}">
        <p14:creationId xmlns:p14="http://schemas.microsoft.com/office/powerpoint/2010/main" val="191015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6743B4-031D-FA25-31EC-4321015DE915}"/>
              </a:ext>
            </a:extLst>
          </p:cNvPr>
          <p:cNvSpPr txBox="1"/>
          <p:nvPr/>
        </p:nvSpPr>
        <p:spPr>
          <a:xfrm>
            <a:off x="0" y="2644170"/>
            <a:ext cx="12165939" cy="156966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dirty="0">
                <a:solidFill>
                  <a:srgbClr val="FF7F30"/>
                </a:solidFill>
              </a:rPr>
              <a:t>Demonstration</a:t>
            </a:r>
            <a:endParaRPr lang="en-US" sz="9600" dirty="0"/>
          </a:p>
        </p:txBody>
      </p:sp>
      <p:sp>
        <p:nvSpPr>
          <p:cNvPr id="8" name="TextBox 7">
            <a:extLst>
              <a:ext uri="{FF2B5EF4-FFF2-40B4-BE49-F238E27FC236}">
                <a16:creationId xmlns:a16="http://schemas.microsoft.com/office/drawing/2014/main" id="{DF2732B9-BE53-3CF4-1D59-77FB3203076C}"/>
              </a:ext>
            </a:extLst>
          </p:cNvPr>
          <p:cNvSpPr txBox="1"/>
          <p:nvPr/>
        </p:nvSpPr>
        <p:spPr>
          <a:xfrm>
            <a:off x="-1" y="4205113"/>
            <a:ext cx="12165939" cy="523220"/>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b="1" dirty="0">
                <a:solidFill>
                  <a:schemeClr val="bg2"/>
                </a:solidFill>
              </a:rPr>
              <a:t>“Shake It Off” – Taylor Swift</a:t>
            </a:r>
            <a:endParaRPr lang="en-US" sz="2800" dirty="0">
              <a:solidFill>
                <a:schemeClr val="bg2"/>
              </a:solidFill>
            </a:endParaRPr>
          </a:p>
        </p:txBody>
      </p:sp>
    </p:spTree>
    <p:extLst>
      <p:ext uri="{BB962C8B-B14F-4D97-AF65-F5344CB8AC3E}">
        <p14:creationId xmlns:p14="http://schemas.microsoft.com/office/powerpoint/2010/main" val="2148987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C64725-276A-CBEC-3948-5D6A0781AF5C}"/>
              </a:ext>
            </a:extLst>
          </p:cNvPr>
          <p:cNvSpPr txBox="1"/>
          <p:nvPr/>
        </p:nvSpPr>
        <p:spPr>
          <a:xfrm>
            <a:off x="-5751" y="-5751"/>
            <a:ext cx="122035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400" b="1">
                <a:solidFill>
                  <a:srgbClr val="FF7F30"/>
                </a:solidFill>
              </a:rPr>
              <a:t>CAD Development</a:t>
            </a:r>
            <a:endParaRPr lang="en-US"/>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C2237BDC-89D7-E4CD-7E3B-AA16FA3D87A1}"/>
                  </a:ext>
                </a:extLst>
              </p:cNvPr>
              <p:cNvGraphicFramePr>
                <a:graphicFrameLocks noChangeAspect="1"/>
              </p:cNvGraphicFramePr>
              <p:nvPr>
                <p:extLst>
                  <p:ext uri="{D42A27DB-BD31-4B8C-83A1-F6EECF244321}">
                    <p14:modId xmlns:p14="http://schemas.microsoft.com/office/powerpoint/2010/main" val="3209903548"/>
                  </p:ext>
                </p:extLst>
              </p:nvPr>
            </p:nvGraphicFramePr>
            <p:xfrm>
              <a:off x="1138630" y="925510"/>
              <a:ext cx="2615715" cy="4723526"/>
            </p:xfrm>
            <a:graphic>
              <a:graphicData uri="http://schemas.microsoft.com/office/drawing/2017/model3d">
                <am3d:model3d r:embed="rId3">
                  <am3d:spPr>
                    <a:xfrm>
                      <a:off x="0" y="0"/>
                      <a:ext cx="2615715" cy="4723526"/>
                    </a:xfrm>
                    <a:prstGeom prst="rect">
                      <a:avLst/>
                    </a:prstGeom>
                    <a:noFill/>
                  </am3d:spPr>
                  <am3d:camera>
                    <am3d:pos x="0" y="0" z="62188187"/>
                    <am3d:up dx="0" dy="36000000" dz="0"/>
                    <am3d:lookAt x="0" y="0" z="0"/>
                    <am3d:perspective fov="2700000"/>
                  </am3d:camera>
                  <am3d:trans>
                    <am3d:meterPerModelUnit n="63455" d="1000000"/>
                    <am3d:preTrans dx="-10224563" dy="-10279737" dz="-15715614"/>
                    <am3d:scale>
                      <am3d:sx n="1000000" d="1000000"/>
                      <am3d:sy n="1000000" d="1000000"/>
                      <am3d:sz n="1000000" d="1000000"/>
                    </am3d:scale>
                    <am3d:rot ax="-4632200" ay="-376" az="1676"/>
                    <am3d:postTrans dx="0" dy="0" dz="0"/>
                  </am3d:trans>
                  <am3d:raster rName="Office3DRenderer" rVer="16.0.8326">
                    <am3d:blip r:embed="rId4"/>
                  </am3d:raster>
                  <am3d:objViewport viewportSz="54599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C2237BDC-89D7-E4CD-7E3B-AA16FA3D87A1}"/>
                  </a:ext>
                </a:extLst>
              </p:cNvPr>
              <p:cNvPicPr>
                <a:picLocks noGrp="1" noRot="1" noChangeAspect="1" noMove="1" noResize="1" noEditPoints="1" noAdjustHandles="1" noChangeArrowheads="1" noChangeShapeType="1" noCrop="1"/>
              </p:cNvPicPr>
              <p:nvPr/>
            </p:nvPicPr>
            <p:blipFill>
              <a:blip r:embed="rId4"/>
              <a:stretch>
                <a:fillRect/>
              </a:stretch>
            </p:blipFill>
            <p:spPr>
              <a:xfrm>
                <a:off x="1138630" y="925510"/>
                <a:ext cx="2615715" cy="4723526"/>
              </a:xfrm>
              <a:prstGeom prst="rect">
                <a:avLst/>
              </a:prstGeom>
              <a:noFill/>
            </p:spPr>
          </p:pic>
        </mc:Fallback>
      </mc:AlternateContent>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9F2E4337-7654-F8E3-9EE5-D83F47D29F3F}"/>
                  </a:ext>
                </a:extLst>
              </p:cNvPr>
              <p:cNvGraphicFramePr>
                <a:graphicFrameLocks noChangeAspect="1"/>
              </p:cNvGraphicFramePr>
              <p:nvPr>
                <p:extLst>
                  <p:ext uri="{D42A27DB-BD31-4B8C-83A1-F6EECF244321}">
                    <p14:modId xmlns:p14="http://schemas.microsoft.com/office/powerpoint/2010/main" val="1398333286"/>
                  </p:ext>
                </p:extLst>
              </p:nvPr>
            </p:nvGraphicFramePr>
            <p:xfrm>
              <a:off x="6095999" y="2505201"/>
              <a:ext cx="4937993" cy="2178806"/>
            </p:xfrm>
            <a:graphic>
              <a:graphicData uri="http://schemas.microsoft.com/office/drawing/2017/model3d">
                <am3d:model3d r:embed="rId5">
                  <am3d:spPr>
                    <a:xfrm>
                      <a:off x="0" y="0"/>
                      <a:ext cx="4937993" cy="2178806"/>
                    </a:xfrm>
                    <a:prstGeom prst="rect">
                      <a:avLst/>
                    </a:prstGeom>
                  </am3d:spPr>
                  <am3d:camera>
                    <am3d:pos x="0" y="0" z="53527918"/>
                    <am3d:up dx="0" dy="36000000" dz="0"/>
                    <am3d:lookAt x="0" y="0" z="0"/>
                    <am3d:perspective fov="2700000"/>
                  </am3d:camera>
                  <am3d:trans>
                    <am3d:meterPerModelUnit n="38461" d="1000000"/>
                    <am3d:preTrans dx="-16615384" dy="4220549" dz="3680076"/>
                    <am3d:scale>
                      <am3d:sx n="1000000" d="1000000"/>
                      <am3d:sy n="1000000" d="1000000"/>
                      <am3d:sz n="1000000" d="1000000"/>
                    </am3d:scale>
                    <am3d:rot ax="-3337437" ay="52319" az="-76459"/>
                    <am3d:postTrans dx="0" dy="0" dz="0"/>
                  </am3d:trans>
                  <am3d:raster rName="Office3DRenderer" rVer="16.0.8326">
                    <am3d:blip r:embed="rId6"/>
                  </am3d:raster>
                  <am3d:objViewport viewportSz="53946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9F2E4337-7654-F8E3-9EE5-D83F47D29F3F}"/>
                  </a:ext>
                </a:extLst>
              </p:cNvPr>
              <p:cNvPicPr>
                <a:picLocks noGrp="1" noRot="1" noChangeAspect="1" noMove="1" noResize="1" noEditPoints="1" noAdjustHandles="1" noChangeArrowheads="1" noChangeShapeType="1" noCrop="1"/>
              </p:cNvPicPr>
              <p:nvPr/>
            </p:nvPicPr>
            <p:blipFill>
              <a:blip r:embed="rId6"/>
              <a:stretch>
                <a:fillRect/>
              </a:stretch>
            </p:blipFill>
            <p:spPr>
              <a:xfrm>
                <a:off x="6095999" y="2505201"/>
                <a:ext cx="4937993" cy="2178806"/>
              </a:xfrm>
              <a:prstGeom prst="rect">
                <a:avLst/>
              </a:prstGeom>
            </p:spPr>
          </p:pic>
        </mc:Fallback>
      </mc:AlternateContent>
      <p:sp>
        <p:nvSpPr>
          <p:cNvPr id="7" name="TextBox 6">
            <a:extLst>
              <a:ext uri="{FF2B5EF4-FFF2-40B4-BE49-F238E27FC236}">
                <a16:creationId xmlns:a16="http://schemas.microsoft.com/office/drawing/2014/main" id="{AEF20771-907B-C881-A291-0DC8BD527128}"/>
              </a:ext>
            </a:extLst>
          </p:cNvPr>
          <p:cNvSpPr txBox="1"/>
          <p:nvPr/>
        </p:nvSpPr>
        <p:spPr>
          <a:xfrm>
            <a:off x="-576642" y="6112474"/>
            <a:ext cx="6770454" cy="707886"/>
          </a:xfrm>
          <a:prstGeom prst="rect">
            <a:avLst/>
          </a:prstGeom>
          <a:noFill/>
        </p:spPr>
        <p:txBody>
          <a:bodyPr wrap="square">
            <a:spAutoFit/>
          </a:bodyPr>
          <a:lstStyle/>
          <a:p>
            <a:pPr algn="ctr"/>
            <a:r>
              <a:rPr lang="en-US" sz="4000" b="1">
                <a:solidFill>
                  <a:srgbClr val="FF7F30"/>
                </a:solidFill>
              </a:rPr>
              <a:t>Body Attachment</a:t>
            </a:r>
            <a:endParaRPr lang="en-US" sz="4000"/>
          </a:p>
        </p:txBody>
      </p:sp>
      <p:sp>
        <p:nvSpPr>
          <p:cNvPr id="9" name="TextBox 8">
            <a:extLst>
              <a:ext uri="{FF2B5EF4-FFF2-40B4-BE49-F238E27FC236}">
                <a16:creationId xmlns:a16="http://schemas.microsoft.com/office/drawing/2014/main" id="{C62DAE83-1D30-F102-54FF-AB795395192F}"/>
              </a:ext>
            </a:extLst>
          </p:cNvPr>
          <p:cNvSpPr txBox="1"/>
          <p:nvPr/>
        </p:nvSpPr>
        <p:spPr>
          <a:xfrm>
            <a:off x="5758133" y="6117741"/>
            <a:ext cx="5613723" cy="707886"/>
          </a:xfrm>
          <a:prstGeom prst="rect">
            <a:avLst/>
          </a:prstGeom>
          <a:noFill/>
        </p:spPr>
        <p:txBody>
          <a:bodyPr wrap="square">
            <a:spAutoFit/>
          </a:bodyPr>
          <a:lstStyle/>
          <a:p>
            <a:pPr algn="ctr"/>
            <a:r>
              <a:rPr lang="en-US" sz="4000" b="1">
                <a:solidFill>
                  <a:srgbClr val="FF7F30"/>
                </a:solidFill>
              </a:rPr>
              <a:t>Neck Attachment</a:t>
            </a:r>
            <a:endParaRPr lang="en-US" sz="4000"/>
          </a:p>
        </p:txBody>
      </p:sp>
    </p:spTree>
    <p:extLst>
      <p:ext uri="{BB962C8B-B14F-4D97-AF65-F5344CB8AC3E}">
        <p14:creationId xmlns:p14="http://schemas.microsoft.com/office/powerpoint/2010/main" val="240940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21600000">
                                      <p:cBhvr>
                                        <p:cTn id="6" dur="20000" fill="hold"/>
                                        <p:tgtEl>
                                          <p:spTgt spid="3"/>
                                        </p:tgtEl>
                                        <p:attrNameLst>
                                          <p:attrName>3d.view.rotation.y</p:attrName>
                                        </p:attrNameLst>
                                      </p:cBhvr>
                                    </p:animRot>
                                  </p:childTnLst>
                                </p:cTn>
                              </p:par>
                              <p:par>
                                <p:cTn id="7" presetID="37" presetClass="emph" presetSubtype="128" accel="10000" decel="10000" fill="hold" nodeType="withEffect">
                                  <p:stCondLst>
                                    <p:cond delay="0"/>
                                  </p:stCondLst>
                                  <p:childTnLst>
                                    <p:animRot by="21600000">
                                      <p:cBhvr>
                                        <p:cTn id="8" dur="20000" fill="hold"/>
                                        <p:tgtEl>
                                          <p:spTgt spid="5"/>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C64725-276A-CBEC-3948-5D6A0781AF5C}"/>
              </a:ext>
            </a:extLst>
          </p:cNvPr>
          <p:cNvSpPr txBox="1"/>
          <p:nvPr/>
        </p:nvSpPr>
        <p:spPr>
          <a:xfrm>
            <a:off x="-5751" y="-5751"/>
            <a:ext cx="122035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400" b="1" dirty="0">
                <a:solidFill>
                  <a:srgbClr val="FF7F30"/>
                </a:solidFill>
              </a:rPr>
              <a:t>Software Development</a:t>
            </a:r>
            <a:endParaRPr lang="en-US" dirty="0"/>
          </a:p>
        </p:txBody>
      </p:sp>
      <p:pic>
        <p:nvPicPr>
          <p:cNvPr id="6" name="Picture 5" descr="A blue and yellow snake logo&#10;&#10;Description automatically generated">
            <a:extLst>
              <a:ext uri="{FF2B5EF4-FFF2-40B4-BE49-F238E27FC236}">
                <a16:creationId xmlns:a16="http://schemas.microsoft.com/office/drawing/2014/main" id="{A704966F-8AEA-755A-6F3D-8D88DF7DD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5211" y="1014657"/>
            <a:ext cx="1535039" cy="1531969"/>
          </a:xfrm>
          <a:prstGeom prst="rect">
            <a:avLst/>
          </a:prstGeom>
        </p:spPr>
      </p:pic>
      <p:pic>
        <p:nvPicPr>
          <p:cNvPr id="9" name="Picture 8">
            <a:extLst>
              <a:ext uri="{FF2B5EF4-FFF2-40B4-BE49-F238E27FC236}">
                <a16:creationId xmlns:a16="http://schemas.microsoft.com/office/drawing/2014/main" id="{2F024F46-2173-7072-4BE7-2C83F2DE178C}"/>
              </a:ext>
            </a:extLst>
          </p:cNvPr>
          <p:cNvPicPr>
            <a:picLocks noChangeAspect="1"/>
          </p:cNvPicPr>
          <p:nvPr/>
        </p:nvPicPr>
        <p:blipFill>
          <a:blip r:embed="rId4"/>
          <a:stretch>
            <a:fillRect/>
          </a:stretch>
        </p:blipFill>
        <p:spPr>
          <a:xfrm>
            <a:off x="2992348" y="1783098"/>
            <a:ext cx="4302981" cy="4704223"/>
          </a:xfrm>
          <a:prstGeom prst="rect">
            <a:avLst/>
          </a:prstGeom>
        </p:spPr>
      </p:pic>
      <p:pic>
        <p:nvPicPr>
          <p:cNvPr id="8" name="Picture 7">
            <a:extLst>
              <a:ext uri="{FF2B5EF4-FFF2-40B4-BE49-F238E27FC236}">
                <a16:creationId xmlns:a16="http://schemas.microsoft.com/office/drawing/2014/main" id="{A63ED6D9-EA93-64B1-BC58-B6C12F9AF5ED}"/>
              </a:ext>
            </a:extLst>
          </p:cNvPr>
          <p:cNvPicPr>
            <a:picLocks noChangeAspect="1"/>
          </p:cNvPicPr>
          <p:nvPr/>
        </p:nvPicPr>
        <p:blipFill>
          <a:blip r:embed="rId5"/>
          <a:stretch>
            <a:fillRect/>
          </a:stretch>
        </p:blipFill>
        <p:spPr>
          <a:xfrm>
            <a:off x="195283" y="1767811"/>
            <a:ext cx="4319143" cy="4704223"/>
          </a:xfrm>
          <a:prstGeom prst="rect">
            <a:avLst/>
          </a:prstGeom>
        </p:spPr>
      </p:pic>
      <p:pic>
        <p:nvPicPr>
          <p:cNvPr id="21" name="Graphic 20" descr="Arrow Right with solid fill">
            <a:extLst>
              <a:ext uri="{FF2B5EF4-FFF2-40B4-BE49-F238E27FC236}">
                <a16:creationId xmlns:a16="http://schemas.microsoft.com/office/drawing/2014/main" id="{4C7A5A2E-498E-F726-5753-1CA6AF40BA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6272" y="2904732"/>
            <a:ext cx="1195137" cy="1215190"/>
          </a:xfrm>
          <a:prstGeom prst="rect">
            <a:avLst/>
          </a:prstGeom>
        </p:spPr>
      </p:pic>
      <p:pic>
        <p:nvPicPr>
          <p:cNvPr id="23" name="Picture 22">
            <a:extLst>
              <a:ext uri="{FF2B5EF4-FFF2-40B4-BE49-F238E27FC236}">
                <a16:creationId xmlns:a16="http://schemas.microsoft.com/office/drawing/2014/main" id="{DAA6C104-1563-6B8E-3EC7-21512661956A}"/>
              </a:ext>
            </a:extLst>
          </p:cNvPr>
          <p:cNvPicPr>
            <a:picLocks noChangeAspect="1"/>
          </p:cNvPicPr>
          <p:nvPr/>
        </p:nvPicPr>
        <p:blipFill>
          <a:blip r:embed="rId8"/>
          <a:stretch>
            <a:fillRect/>
          </a:stretch>
        </p:blipFill>
        <p:spPr>
          <a:xfrm>
            <a:off x="6191321" y="2357491"/>
            <a:ext cx="6000679" cy="4500509"/>
          </a:xfrm>
          <a:prstGeom prst="rect">
            <a:avLst/>
          </a:prstGeom>
        </p:spPr>
      </p:pic>
      <p:sp>
        <p:nvSpPr>
          <p:cNvPr id="25" name="TextBox 24">
            <a:extLst>
              <a:ext uri="{FF2B5EF4-FFF2-40B4-BE49-F238E27FC236}">
                <a16:creationId xmlns:a16="http://schemas.microsoft.com/office/drawing/2014/main" id="{2AAADC25-5E96-9864-0C5A-0AEA56A46279}"/>
              </a:ext>
            </a:extLst>
          </p:cNvPr>
          <p:cNvSpPr txBox="1"/>
          <p:nvPr/>
        </p:nvSpPr>
        <p:spPr>
          <a:xfrm>
            <a:off x="9980989" y="2524345"/>
            <a:ext cx="22423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2"/>
                </a:solidFill>
              </a:rPr>
              <a:t>Python logo</a:t>
            </a:r>
            <a:endParaRPr lang="en-US" sz="2800" dirty="0">
              <a:solidFill>
                <a:schemeClr val="bg2"/>
              </a:solidFill>
            </a:endParaRPr>
          </a:p>
        </p:txBody>
      </p:sp>
      <p:pic>
        <p:nvPicPr>
          <p:cNvPr id="11" name="Graphic 10" descr="Arrow Right with solid fill">
            <a:extLst>
              <a:ext uri="{FF2B5EF4-FFF2-40B4-BE49-F238E27FC236}">
                <a16:creationId xmlns:a16="http://schemas.microsoft.com/office/drawing/2014/main" id="{A6E3BF6D-5D78-BC19-8E59-56C1293233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17127">
            <a:off x="5816072" y="3128556"/>
            <a:ext cx="1195137" cy="1215190"/>
          </a:xfrm>
          <a:prstGeom prst="rect">
            <a:avLst/>
          </a:prstGeom>
        </p:spPr>
      </p:pic>
    </p:spTree>
    <p:extLst>
      <p:ext uri="{BB962C8B-B14F-4D97-AF65-F5344CB8AC3E}">
        <p14:creationId xmlns:p14="http://schemas.microsoft.com/office/powerpoint/2010/main" val="937684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BC860-8ED6-40F8-EC2E-1B633A6CD900}"/>
              </a:ext>
            </a:extLst>
          </p:cNvPr>
          <p:cNvSpPr txBox="1"/>
          <p:nvPr/>
        </p:nvSpPr>
        <p:spPr>
          <a:xfrm>
            <a:off x="-5751" y="-5751"/>
            <a:ext cx="1220350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400" b="1" dirty="0">
                <a:solidFill>
                  <a:srgbClr val="FF7F30"/>
                </a:solidFill>
              </a:rPr>
              <a:t>Project in Review</a:t>
            </a:r>
            <a:endParaRPr lang="en-US" dirty="0"/>
          </a:p>
        </p:txBody>
      </p:sp>
      <p:pic>
        <p:nvPicPr>
          <p:cNvPr id="4" name="Picture 3">
            <a:extLst>
              <a:ext uri="{FF2B5EF4-FFF2-40B4-BE49-F238E27FC236}">
                <a16:creationId xmlns:a16="http://schemas.microsoft.com/office/drawing/2014/main" id="{666E5991-AB49-8EED-B4D3-D63D9B3AF341}"/>
              </a:ext>
            </a:extLst>
          </p:cNvPr>
          <p:cNvPicPr>
            <a:picLocks noChangeAspect="1"/>
          </p:cNvPicPr>
          <p:nvPr/>
        </p:nvPicPr>
        <p:blipFill rotWithShape="1">
          <a:blip r:embed="rId3"/>
          <a:srcRect l="23833" r="20170"/>
          <a:stretch/>
        </p:blipFill>
        <p:spPr>
          <a:xfrm>
            <a:off x="3901108" y="923283"/>
            <a:ext cx="4389782" cy="5879501"/>
          </a:xfrm>
          <a:prstGeom prst="rect">
            <a:avLst/>
          </a:prstGeom>
        </p:spPr>
      </p:pic>
    </p:spTree>
    <p:extLst>
      <p:ext uri="{BB962C8B-B14F-4D97-AF65-F5344CB8AC3E}">
        <p14:creationId xmlns:p14="http://schemas.microsoft.com/office/powerpoint/2010/main" val="288877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BC860-8ED6-40F8-EC2E-1B633A6CD900}"/>
              </a:ext>
            </a:extLst>
          </p:cNvPr>
          <p:cNvSpPr txBox="1"/>
          <p:nvPr/>
        </p:nvSpPr>
        <p:spPr>
          <a:xfrm>
            <a:off x="0" y="2644170"/>
            <a:ext cx="122035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dirty="0">
                <a:solidFill>
                  <a:srgbClr val="FF7F30"/>
                </a:solidFill>
              </a:rPr>
              <a:t>Thank you</a:t>
            </a:r>
            <a:endParaRPr lang="en-US" sz="9600" dirty="0"/>
          </a:p>
        </p:txBody>
      </p:sp>
    </p:spTree>
    <p:extLst>
      <p:ext uri="{BB962C8B-B14F-4D97-AF65-F5344CB8AC3E}">
        <p14:creationId xmlns:p14="http://schemas.microsoft.com/office/powerpoint/2010/main" val="389419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EE1B-F075-6CB6-58AC-E40D86C2D5AC}"/>
              </a:ext>
            </a:extLst>
          </p:cNvPr>
          <p:cNvSpPr>
            <a:spLocks noGrp="1"/>
          </p:cNvSpPr>
          <p:nvPr>
            <p:ph type="title"/>
          </p:nvPr>
        </p:nvSpPr>
        <p:spPr>
          <a:xfrm>
            <a:off x="838200" y="-10678"/>
            <a:ext cx="10515600" cy="1325563"/>
          </a:xfrm>
        </p:spPr>
        <p:txBody>
          <a:bodyPr/>
          <a:lstStyle/>
          <a:p>
            <a:pPr algn="ctr"/>
            <a:r>
              <a:rPr lang="en-US">
                <a:solidFill>
                  <a:schemeClr val="bg1"/>
                </a:solidFill>
                <a:latin typeface="+mn-lt"/>
              </a:rPr>
              <a:t>Meet the Designers</a:t>
            </a:r>
          </a:p>
        </p:txBody>
      </p:sp>
      <p:pic>
        <p:nvPicPr>
          <p:cNvPr id="6" name="Picture 5">
            <a:extLst>
              <a:ext uri="{FF2B5EF4-FFF2-40B4-BE49-F238E27FC236}">
                <a16:creationId xmlns:a16="http://schemas.microsoft.com/office/drawing/2014/main" id="{E4F939B0-CB85-7A80-65FD-0664267923D6}"/>
              </a:ext>
            </a:extLst>
          </p:cNvPr>
          <p:cNvPicPr>
            <a:picLocks noChangeAspect="1"/>
          </p:cNvPicPr>
          <p:nvPr/>
        </p:nvPicPr>
        <p:blipFill>
          <a:blip r:embed="rId3"/>
          <a:stretch>
            <a:fillRect/>
          </a:stretch>
        </p:blipFill>
        <p:spPr>
          <a:xfrm>
            <a:off x="1817510" y="1216314"/>
            <a:ext cx="8839200" cy="5641686"/>
          </a:xfrm>
          <a:prstGeom prst="rect">
            <a:avLst/>
          </a:prstGeom>
        </p:spPr>
      </p:pic>
    </p:spTree>
    <p:extLst>
      <p:ext uri="{BB962C8B-B14F-4D97-AF65-F5344CB8AC3E}">
        <p14:creationId xmlns:p14="http://schemas.microsoft.com/office/powerpoint/2010/main" val="2609029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7BC860-8ED6-40F8-EC2E-1B633A6CD900}"/>
              </a:ext>
            </a:extLst>
          </p:cNvPr>
          <p:cNvSpPr txBox="1"/>
          <p:nvPr/>
        </p:nvSpPr>
        <p:spPr>
          <a:xfrm>
            <a:off x="-11501" y="2644170"/>
            <a:ext cx="1220350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b="1" dirty="0">
                <a:solidFill>
                  <a:srgbClr val="FF7F30"/>
                </a:solidFill>
              </a:rPr>
              <a:t>Questions?</a:t>
            </a:r>
            <a:endParaRPr lang="en-US" sz="9600" dirty="0"/>
          </a:p>
        </p:txBody>
      </p:sp>
    </p:spTree>
    <p:extLst>
      <p:ext uri="{BB962C8B-B14F-4D97-AF65-F5344CB8AC3E}">
        <p14:creationId xmlns:p14="http://schemas.microsoft.com/office/powerpoint/2010/main" val="3484857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34F5-4C78-D2CE-A2D8-B14C9EE43472}"/>
              </a:ext>
            </a:extLst>
          </p:cNvPr>
          <p:cNvSpPr>
            <a:spLocks noGrp="1"/>
          </p:cNvSpPr>
          <p:nvPr>
            <p:ph type="title"/>
          </p:nvPr>
        </p:nvSpPr>
        <p:spPr>
          <a:xfrm>
            <a:off x="481709" y="-125052"/>
            <a:ext cx="10515600" cy="1325563"/>
          </a:xfrm>
        </p:spPr>
        <p:txBody>
          <a:bodyPr/>
          <a:lstStyle/>
          <a:p>
            <a:r>
              <a:rPr lang="en-US" dirty="0">
                <a:solidFill>
                  <a:schemeClr val="bg1"/>
                </a:solidFill>
              </a:rPr>
              <a:t>Finding a Problem</a:t>
            </a:r>
          </a:p>
        </p:txBody>
      </p:sp>
      <p:pic>
        <p:nvPicPr>
          <p:cNvPr id="4" name="Picture 3" descr="Picture">
            <a:extLst>
              <a:ext uri="{FF2B5EF4-FFF2-40B4-BE49-F238E27FC236}">
                <a16:creationId xmlns:a16="http://schemas.microsoft.com/office/drawing/2014/main" id="{10280834-C599-A158-FABB-77DF8D16CA33}"/>
              </a:ext>
            </a:extLst>
          </p:cNvPr>
          <p:cNvPicPr>
            <a:picLocks noChangeAspect="1"/>
          </p:cNvPicPr>
          <p:nvPr/>
        </p:nvPicPr>
        <p:blipFill>
          <a:blip r:embed="rId3"/>
          <a:stretch>
            <a:fillRect/>
          </a:stretch>
        </p:blipFill>
        <p:spPr>
          <a:xfrm>
            <a:off x="221282" y="1022861"/>
            <a:ext cx="2727443" cy="4576009"/>
          </a:xfrm>
          <a:prstGeom prst="rect">
            <a:avLst/>
          </a:prstGeom>
        </p:spPr>
      </p:pic>
      <p:pic>
        <p:nvPicPr>
          <p:cNvPr id="5" name="Graphic 4" descr="Arrow Right with solid fill">
            <a:extLst>
              <a:ext uri="{FF2B5EF4-FFF2-40B4-BE49-F238E27FC236}">
                <a16:creationId xmlns:a16="http://schemas.microsoft.com/office/drawing/2014/main" id="{3F2293C4-D5C1-FB8B-0BC0-955DF03B85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3097" y="2630906"/>
            <a:ext cx="1195137" cy="1215190"/>
          </a:xfrm>
          <a:prstGeom prst="rect">
            <a:avLst/>
          </a:prstGeom>
        </p:spPr>
      </p:pic>
      <p:pic>
        <p:nvPicPr>
          <p:cNvPr id="6" name="Picture 5" descr="A screenshot of a white background&#10;&#10;Description automatically generated">
            <a:extLst>
              <a:ext uri="{FF2B5EF4-FFF2-40B4-BE49-F238E27FC236}">
                <a16:creationId xmlns:a16="http://schemas.microsoft.com/office/drawing/2014/main" id="{B7E8B5B9-3D38-E7F2-CE1E-07959BD1C343}"/>
              </a:ext>
            </a:extLst>
          </p:cNvPr>
          <p:cNvPicPr>
            <a:picLocks noChangeAspect="1"/>
          </p:cNvPicPr>
          <p:nvPr/>
        </p:nvPicPr>
        <p:blipFill>
          <a:blip r:embed="rId6"/>
          <a:stretch>
            <a:fillRect/>
          </a:stretch>
        </p:blipFill>
        <p:spPr>
          <a:xfrm>
            <a:off x="4372892" y="1922796"/>
            <a:ext cx="3339265" cy="2651460"/>
          </a:xfrm>
          <a:prstGeom prst="rect">
            <a:avLst/>
          </a:prstGeom>
        </p:spPr>
      </p:pic>
      <p:pic>
        <p:nvPicPr>
          <p:cNvPr id="7" name="Graphic 6" descr="Arrow Right with solid fill">
            <a:extLst>
              <a:ext uri="{FF2B5EF4-FFF2-40B4-BE49-F238E27FC236}">
                <a16:creationId xmlns:a16="http://schemas.microsoft.com/office/drawing/2014/main" id="{AE322780-77AE-BF0B-F012-7E8C65DD1E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1271" y="2630906"/>
            <a:ext cx="1195137" cy="1215190"/>
          </a:xfrm>
          <a:prstGeom prst="rect">
            <a:avLst/>
          </a:prstGeom>
        </p:spPr>
      </p:pic>
      <p:pic>
        <p:nvPicPr>
          <p:cNvPr id="8" name="Picture 7" descr="Picture">
            <a:extLst>
              <a:ext uri="{FF2B5EF4-FFF2-40B4-BE49-F238E27FC236}">
                <a16:creationId xmlns:a16="http://schemas.microsoft.com/office/drawing/2014/main" id="{B317189D-40BE-3212-9507-F9A9A68FB952}"/>
              </a:ext>
            </a:extLst>
          </p:cNvPr>
          <p:cNvPicPr>
            <a:picLocks noChangeAspect="1"/>
          </p:cNvPicPr>
          <p:nvPr/>
        </p:nvPicPr>
        <p:blipFill>
          <a:blip r:embed="rId7"/>
          <a:stretch>
            <a:fillRect/>
          </a:stretch>
        </p:blipFill>
        <p:spPr>
          <a:xfrm>
            <a:off x="9187156" y="1011766"/>
            <a:ext cx="2718825" cy="4114799"/>
          </a:xfrm>
          <a:prstGeom prst="rect">
            <a:avLst/>
          </a:prstGeom>
        </p:spPr>
      </p:pic>
      <p:sp>
        <p:nvSpPr>
          <p:cNvPr id="9" name="TextBox 8">
            <a:extLst>
              <a:ext uri="{FF2B5EF4-FFF2-40B4-BE49-F238E27FC236}">
                <a16:creationId xmlns:a16="http://schemas.microsoft.com/office/drawing/2014/main" id="{D02E9308-5858-256C-A552-9F8763F35784}"/>
              </a:ext>
            </a:extLst>
          </p:cNvPr>
          <p:cNvSpPr txBox="1"/>
          <p:nvPr/>
        </p:nvSpPr>
        <p:spPr>
          <a:xfrm>
            <a:off x="9425412" y="5356017"/>
            <a:ext cx="22423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2"/>
                </a:solidFill>
              </a:rPr>
              <a:t>Decision Matrix</a:t>
            </a:r>
            <a:endParaRPr lang="en-US" sz="2800" dirty="0">
              <a:solidFill>
                <a:schemeClr val="bg2"/>
              </a:solidFill>
            </a:endParaRPr>
          </a:p>
        </p:txBody>
      </p:sp>
      <p:sp>
        <p:nvSpPr>
          <p:cNvPr id="11" name="TextBox 10">
            <a:extLst>
              <a:ext uri="{FF2B5EF4-FFF2-40B4-BE49-F238E27FC236}">
                <a16:creationId xmlns:a16="http://schemas.microsoft.com/office/drawing/2014/main" id="{D735491F-3044-CEEE-E495-2CACC29216A8}"/>
              </a:ext>
            </a:extLst>
          </p:cNvPr>
          <p:cNvSpPr txBox="1"/>
          <p:nvPr/>
        </p:nvSpPr>
        <p:spPr>
          <a:xfrm>
            <a:off x="4974844" y="4878964"/>
            <a:ext cx="22423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2"/>
                </a:solidFill>
              </a:rPr>
              <a:t>Narrowing down issues</a:t>
            </a:r>
            <a:endParaRPr lang="en-US" sz="2800" dirty="0">
              <a:solidFill>
                <a:schemeClr val="bg2"/>
              </a:solidFill>
            </a:endParaRPr>
          </a:p>
        </p:txBody>
      </p:sp>
      <p:sp>
        <p:nvSpPr>
          <p:cNvPr id="13" name="TextBox 12">
            <a:extLst>
              <a:ext uri="{FF2B5EF4-FFF2-40B4-BE49-F238E27FC236}">
                <a16:creationId xmlns:a16="http://schemas.microsoft.com/office/drawing/2014/main" id="{867C4B2B-C00F-FCD4-418F-9A65F4D5B2DA}"/>
              </a:ext>
            </a:extLst>
          </p:cNvPr>
          <p:cNvSpPr txBox="1"/>
          <p:nvPr/>
        </p:nvSpPr>
        <p:spPr>
          <a:xfrm>
            <a:off x="-21232" y="5746015"/>
            <a:ext cx="439412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chemeClr val="bg2"/>
                </a:solidFill>
              </a:rPr>
              <a:t>Brainstorming - Many Ideas and Issues to Solve</a:t>
            </a:r>
            <a:endParaRPr lang="en-US" sz="2800" dirty="0">
              <a:solidFill>
                <a:schemeClr val="bg2"/>
              </a:solidFill>
            </a:endParaRPr>
          </a:p>
        </p:txBody>
      </p:sp>
    </p:spTree>
    <p:extLst>
      <p:ext uri="{BB962C8B-B14F-4D97-AF65-F5344CB8AC3E}">
        <p14:creationId xmlns:p14="http://schemas.microsoft.com/office/powerpoint/2010/main" val="279345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72F47555-4752-AD39-A839-C3DCE46E1E20}"/>
              </a:ext>
            </a:extLst>
          </p:cNvPr>
          <p:cNvSpPr txBox="1"/>
          <p:nvPr/>
        </p:nvSpPr>
        <p:spPr>
          <a:xfrm>
            <a:off x="3486150" y="2090172"/>
            <a:ext cx="5219700" cy="329320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800" dirty="0">
                <a:solidFill>
                  <a:srgbClr val="FF914D"/>
                </a:solidFill>
                <a:latin typeface="Impact"/>
              </a:rPr>
              <a:t>90%</a:t>
            </a:r>
            <a:endParaRPr lang="en-US" dirty="0"/>
          </a:p>
          <a:p>
            <a:pPr algn="ctr"/>
            <a:r>
              <a:rPr lang="en-US" sz="4000" dirty="0">
                <a:solidFill>
                  <a:schemeClr val="bg2"/>
                </a:solidFill>
                <a:latin typeface="Impact"/>
              </a:rPr>
              <a:t>of beginners learning guitar give up within the first year</a:t>
            </a:r>
          </a:p>
        </p:txBody>
      </p:sp>
      <p:sp>
        <p:nvSpPr>
          <p:cNvPr id="5" name="TextBox 4">
            <a:extLst>
              <a:ext uri="{FF2B5EF4-FFF2-40B4-BE49-F238E27FC236}">
                <a16:creationId xmlns:a16="http://schemas.microsoft.com/office/drawing/2014/main" id="{A2A28504-B2E1-0A0C-1122-A90B58922FA7}"/>
              </a:ext>
            </a:extLst>
          </p:cNvPr>
          <p:cNvSpPr txBox="1"/>
          <p:nvPr/>
        </p:nvSpPr>
        <p:spPr>
          <a:xfrm>
            <a:off x="569343" y="6334664"/>
            <a:ext cx="110533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2"/>
                </a:solidFill>
              </a:rPr>
              <a:t>Source:</a:t>
            </a:r>
            <a:r>
              <a:rPr lang="en-US" dirty="0"/>
              <a:t> </a:t>
            </a:r>
            <a:r>
              <a:rPr lang="en-US" dirty="0">
                <a:solidFill>
                  <a:schemeClr val="tx2">
                    <a:lumMod val="25000"/>
                    <a:lumOff val="75000"/>
                  </a:schemeClr>
                </a:solidFill>
                <a:hlinkClick r:id="rId3">
                  <a:extLst>
                    <a:ext uri="{A12FA001-AC4F-418D-AE19-62706E023703}">
                      <ahyp:hlinkClr xmlns:ahyp="http://schemas.microsoft.com/office/drawing/2018/hyperlinkcolor" val="tx"/>
                    </a:ext>
                  </a:extLst>
                </a:hlinkClick>
              </a:rPr>
              <a:t>MusicRadar/Fender</a:t>
            </a:r>
            <a:r>
              <a:rPr lang="en-US" dirty="0">
                <a:solidFill>
                  <a:schemeClr val="bg2"/>
                </a:solidFill>
              </a:rPr>
              <a:t>, 2019</a:t>
            </a:r>
          </a:p>
        </p:txBody>
      </p:sp>
    </p:spTree>
    <p:extLst>
      <p:ext uri="{BB962C8B-B14F-4D97-AF65-F5344CB8AC3E}">
        <p14:creationId xmlns:p14="http://schemas.microsoft.com/office/powerpoint/2010/main" val="4132044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e chart with a number of percentages&#10;&#10;Description automatically generated">
            <a:extLst>
              <a:ext uri="{FF2B5EF4-FFF2-40B4-BE49-F238E27FC236}">
                <a16:creationId xmlns:a16="http://schemas.microsoft.com/office/drawing/2014/main" id="{E6DC0848-5518-ECF5-48E3-8993EEEA16CE}"/>
              </a:ext>
            </a:extLst>
          </p:cNvPr>
          <p:cNvPicPr>
            <a:picLocks noChangeAspect="1"/>
          </p:cNvPicPr>
          <p:nvPr/>
        </p:nvPicPr>
        <p:blipFill>
          <a:blip r:embed="rId3"/>
          <a:stretch>
            <a:fillRect/>
          </a:stretch>
        </p:blipFill>
        <p:spPr>
          <a:xfrm>
            <a:off x="3047192" y="938513"/>
            <a:ext cx="6098925" cy="4987697"/>
          </a:xfrm>
          <a:prstGeom prst="rect">
            <a:avLst/>
          </a:prstGeom>
          <a:ln>
            <a:noFill/>
          </a:ln>
        </p:spPr>
      </p:pic>
    </p:spTree>
    <p:extLst>
      <p:ext uri="{BB962C8B-B14F-4D97-AF65-F5344CB8AC3E}">
        <p14:creationId xmlns:p14="http://schemas.microsoft.com/office/powerpoint/2010/main" val="41238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e chart with numbers and text with Crust in the background&#10;&#10;Description automatically generated">
            <a:extLst>
              <a:ext uri="{FF2B5EF4-FFF2-40B4-BE49-F238E27FC236}">
                <a16:creationId xmlns:a16="http://schemas.microsoft.com/office/drawing/2014/main" id="{16AD4682-D0E0-38C1-DA22-EB7181706647}"/>
              </a:ext>
            </a:extLst>
          </p:cNvPr>
          <p:cNvPicPr>
            <a:picLocks noGrp="1" noChangeAspect="1"/>
          </p:cNvPicPr>
          <p:nvPr>
            <p:ph idx="1"/>
          </p:nvPr>
        </p:nvPicPr>
        <p:blipFill>
          <a:blip r:embed="rId3"/>
          <a:stretch>
            <a:fillRect/>
          </a:stretch>
        </p:blipFill>
        <p:spPr>
          <a:xfrm>
            <a:off x="3211423" y="719129"/>
            <a:ext cx="5769154" cy="5430013"/>
          </a:xfrm>
          <a:ln>
            <a:noFill/>
          </a:ln>
        </p:spPr>
      </p:pic>
    </p:spTree>
    <p:extLst>
      <p:ext uri="{BB962C8B-B14F-4D97-AF65-F5344CB8AC3E}">
        <p14:creationId xmlns:p14="http://schemas.microsoft.com/office/powerpoint/2010/main" val="198624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numbers and a black background&#10;&#10;Description automatically generated">
            <a:extLst>
              <a:ext uri="{FF2B5EF4-FFF2-40B4-BE49-F238E27FC236}">
                <a16:creationId xmlns:a16="http://schemas.microsoft.com/office/drawing/2014/main" id="{8918B467-885F-1ADE-E268-6BBF25C3816F}"/>
              </a:ext>
            </a:extLst>
          </p:cNvPr>
          <p:cNvPicPr>
            <a:picLocks noChangeAspect="1"/>
          </p:cNvPicPr>
          <p:nvPr/>
        </p:nvPicPr>
        <p:blipFill rotWithShape="1">
          <a:blip r:embed="rId3"/>
          <a:srcRect t="14430" b="9248"/>
          <a:stretch/>
        </p:blipFill>
        <p:spPr>
          <a:xfrm>
            <a:off x="2537604" y="1898919"/>
            <a:ext cx="7145561" cy="3276047"/>
          </a:xfrm>
          <a:prstGeom prst="rect">
            <a:avLst/>
          </a:prstGeom>
          <a:ln>
            <a:noFill/>
          </a:ln>
        </p:spPr>
      </p:pic>
      <p:sp>
        <p:nvSpPr>
          <p:cNvPr id="4" name="TextBox 3">
            <a:extLst>
              <a:ext uri="{FF2B5EF4-FFF2-40B4-BE49-F238E27FC236}">
                <a16:creationId xmlns:a16="http://schemas.microsoft.com/office/drawing/2014/main" id="{3306645E-5455-7019-0B6A-A4C522A34DB1}"/>
              </a:ext>
            </a:extLst>
          </p:cNvPr>
          <p:cNvSpPr txBox="1"/>
          <p:nvPr/>
        </p:nvSpPr>
        <p:spPr>
          <a:xfrm>
            <a:off x="3024037" y="5183935"/>
            <a:ext cx="61418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FF7F30"/>
                </a:solidFill>
              </a:rPr>
              <a:t>Percentage of respondents interested in playing guitar</a:t>
            </a:r>
            <a:endParaRPr lang="en-US" dirty="0"/>
          </a:p>
        </p:txBody>
      </p:sp>
      <p:sp>
        <p:nvSpPr>
          <p:cNvPr id="5" name="TextBox 4">
            <a:extLst>
              <a:ext uri="{FF2B5EF4-FFF2-40B4-BE49-F238E27FC236}">
                <a16:creationId xmlns:a16="http://schemas.microsoft.com/office/drawing/2014/main" id="{43AAF4A0-F8EA-2B18-C2C1-08FABF26144B}"/>
              </a:ext>
            </a:extLst>
          </p:cNvPr>
          <p:cNvSpPr txBox="1"/>
          <p:nvPr/>
        </p:nvSpPr>
        <p:spPr>
          <a:xfrm>
            <a:off x="1025583" y="956991"/>
            <a:ext cx="101243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rgbClr val="FF7F30"/>
                </a:solidFill>
              </a:rPr>
              <a:t>What type of aid(s) would you be interested in using?</a:t>
            </a:r>
            <a:endParaRPr lang="en-US" sz="3200" b="1" dirty="0"/>
          </a:p>
        </p:txBody>
      </p:sp>
    </p:spTree>
    <p:extLst>
      <p:ext uri="{BB962C8B-B14F-4D97-AF65-F5344CB8AC3E}">
        <p14:creationId xmlns:p14="http://schemas.microsoft.com/office/powerpoint/2010/main" val="42563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9BBCD5B3-20DD-8A74-0FA7-A36348EB726B}"/>
              </a:ext>
            </a:extLst>
          </p:cNvPr>
          <p:cNvPicPr>
            <a:picLocks noChangeAspect="1"/>
          </p:cNvPicPr>
          <p:nvPr/>
        </p:nvPicPr>
        <p:blipFill>
          <a:blip r:embed="rId3"/>
          <a:stretch>
            <a:fillRect/>
          </a:stretch>
        </p:blipFill>
        <p:spPr>
          <a:xfrm>
            <a:off x="361051" y="267778"/>
            <a:ext cx="6049634" cy="3216934"/>
          </a:xfrm>
          <a:prstGeom prst="rect">
            <a:avLst/>
          </a:prstGeom>
        </p:spPr>
      </p:pic>
      <p:pic>
        <p:nvPicPr>
          <p:cNvPr id="6" name="Picture 5" descr="A screenshot of a music chart&#10;&#10;Description automatically generated">
            <a:extLst>
              <a:ext uri="{FF2B5EF4-FFF2-40B4-BE49-F238E27FC236}">
                <a16:creationId xmlns:a16="http://schemas.microsoft.com/office/drawing/2014/main" id="{87E0691A-A731-A631-32B5-B39496B757CA}"/>
              </a:ext>
            </a:extLst>
          </p:cNvPr>
          <p:cNvPicPr>
            <a:picLocks noChangeAspect="1"/>
          </p:cNvPicPr>
          <p:nvPr/>
        </p:nvPicPr>
        <p:blipFill>
          <a:blip r:embed="rId4"/>
          <a:stretch>
            <a:fillRect/>
          </a:stretch>
        </p:blipFill>
        <p:spPr>
          <a:xfrm>
            <a:off x="6414908" y="1132307"/>
            <a:ext cx="5774488" cy="1847312"/>
          </a:xfrm>
          <a:prstGeom prst="rect">
            <a:avLst/>
          </a:prstGeom>
        </p:spPr>
      </p:pic>
      <p:pic>
        <p:nvPicPr>
          <p:cNvPr id="7" name="Picture 6" descr="https://guitarlessons-com.s3.amazonaws.com/media/blog/e-minor-chord-hr.png">
            <a:extLst>
              <a:ext uri="{FF2B5EF4-FFF2-40B4-BE49-F238E27FC236}">
                <a16:creationId xmlns:a16="http://schemas.microsoft.com/office/drawing/2014/main" id="{1D96699E-3894-B3E3-5ADF-11BA9BE495B7}"/>
              </a:ext>
            </a:extLst>
          </p:cNvPr>
          <p:cNvPicPr>
            <a:picLocks noChangeAspect="1"/>
          </p:cNvPicPr>
          <p:nvPr/>
        </p:nvPicPr>
        <p:blipFill>
          <a:blip r:embed="rId5"/>
          <a:stretch>
            <a:fillRect/>
          </a:stretch>
        </p:blipFill>
        <p:spPr>
          <a:xfrm>
            <a:off x="5387915" y="3659398"/>
            <a:ext cx="5470585" cy="3176677"/>
          </a:xfrm>
          <a:prstGeom prst="rect">
            <a:avLst/>
          </a:prstGeom>
        </p:spPr>
      </p:pic>
      <p:pic>
        <p:nvPicPr>
          <p:cNvPr id="8" name="Picture 7" descr="https://guitargearfinder.com/wp-content/uploads/2019/12/guitar-chord-diagram-strings.jpg">
            <a:extLst>
              <a:ext uri="{FF2B5EF4-FFF2-40B4-BE49-F238E27FC236}">
                <a16:creationId xmlns:a16="http://schemas.microsoft.com/office/drawing/2014/main" id="{FC9A80A7-0981-EF2C-8113-2D56FE849A0A}"/>
              </a:ext>
            </a:extLst>
          </p:cNvPr>
          <p:cNvPicPr>
            <a:picLocks noChangeAspect="1"/>
          </p:cNvPicPr>
          <p:nvPr/>
        </p:nvPicPr>
        <p:blipFill>
          <a:blip r:embed="rId6"/>
          <a:stretch>
            <a:fillRect/>
          </a:stretch>
        </p:blipFill>
        <p:spPr>
          <a:xfrm>
            <a:off x="856890" y="3847171"/>
            <a:ext cx="3763991" cy="2801127"/>
          </a:xfrm>
          <a:prstGeom prst="rect">
            <a:avLst/>
          </a:prstGeom>
        </p:spPr>
      </p:pic>
    </p:spTree>
    <p:extLst>
      <p:ext uri="{BB962C8B-B14F-4D97-AF65-F5344CB8AC3E}">
        <p14:creationId xmlns:p14="http://schemas.microsoft.com/office/powerpoint/2010/main" val="16266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D173C7-7302-2506-C675-C1DCF98063F0}"/>
              </a:ext>
            </a:extLst>
          </p:cNvPr>
          <p:cNvSpPr txBox="1"/>
          <p:nvPr/>
        </p:nvSpPr>
        <p:spPr>
          <a:xfrm>
            <a:off x="1853046" y="2875002"/>
            <a:ext cx="848590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6600" dirty="0">
                <a:solidFill>
                  <a:schemeClr val="bg2"/>
                </a:solidFill>
                <a:latin typeface="Impact"/>
              </a:rPr>
              <a:t>Learning guitar is </a:t>
            </a:r>
            <a:r>
              <a:rPr lang="en-US" sz="6600" dirty="0">
                <a:solidFill>
                  <a:srgbClr val="FF7F30"/>
                </a:solidFill>
                <a:latin typeface="Impact"/>
              </a:rPr>
              <a:t>hard...</a:t>
            </a:r>
          </a:p>
        </p:txBody>
      </p:sp>
    </p:spTree>
    <p:extLst>
      <p:ext uri="{BB962C8B-B14F-4D97-AF65-F5344CB8AC3E}">
        <p14:creationId xmlns:p14="http://schemas.microsoft.com/office/powerpoint/2010/main" val="281869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Meet the Designers</vt:lpstr>
      <vt:lpstr>Finding a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Logan M Hurney</cp:lastModifiedBy>
  <cp:revision>665</cp:revision>
  <dcterms:created xsi:type="dcterms:W3CDTF">2024-05-12T18:26:55Z</dcterms:created>
  <dcterms:modified xsi:type="dcterms:W3CDTF">2024-05-16T20:56:30Z</dcterms:modified>
</cp:coreProperties>
</file>